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57" r:id="rId3"/>
    <p:sldId id="260" r:id="rId4"/>
    <p:sldId id="315" r:id="rId5"/>
    <p:sldId id="269" r:id="rId6"/>
    <p:sldId id="322" r:id="rId7"/>
    <p:sldId id="325" r:id="rId8"/>
    <p:sldId id="280" r:id="rId9"/>
    <p:sldId id="324" r:id="rId10"/>
    <p:sldId id="326" r:id="rId11"/>
    <p:sldId id="277" r:id="rId12"/>
    <p:sldId id="278" r:id="rId13"/>
    <p:sldId id="293" r:id="rId14"/>
    <p:sldId id="273" r:id="rId15"/>
    <p:sldId id="27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7E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1425"/>
    <p:restoredTop sz="83386"/>
  </p:normalViewPr>
  <p:slideViewPr>
    <p:cSldViewPr snapToGrid="0" snapToObjects="1">
      <p:cViewPr varScale="1">
        <p:scale>
          <a:sx n="60" d="100"/>
          <a:sy n="60" d="100"/>
        </p:scale>
        <p:origin x="78" y="6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4/19/2021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www.youtube.com</a:t>
            </a:r>
            <a:r>
              <a:rPr lang="en-GB" dirty="0"/>
              <a:t>/</a:t>
            </a:r>
            <a:r>
              <a:rPr lang="en-GB" dirty="0" err="1"/>
              <a:t>watch?v</a:t>
            </a:r>
            <a:r>
              <a:rPr lang="en-GB" dirty="0"/>
              <a:t>=</a:t>
            </a:r>
            <a:r>
              <a:rPr lang="en-GB" dirty="0" err="1"/>
              <a:t>dsnyCIavIEM&amp;t</a:t>
            </a:r>
            <a:r>
              <a:rPr lang="en-GB" dirty="0"/>
              <a:t>=6s </a:t>
            </a:r>
          </a:p>
          <a:p>
            <a:r>
              <a:rPr lang="en-GB" dirty="0"/>
              <a:t>Please ensure you have fully read the accompanying teacher notes and explanations before teaching this lesson.</a:t>
            </a:r>
          </a:p>
          <a:p>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2021. </a:t>
            </a:r>
            <a:endParaRPr lang="en-GB" sz="1800" dirty="0">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5. Normative Social Influence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effectLst/>
            </a:endParaRPr>
          </a:p>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1271703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11</a:t>
            </a:fld>
            <a:endParaRPr lang="en-US"/>
          </a:p>
        </p:txBody>
      </p:sp>
    </p:spTree>
    <p:extLst>
      <p:ext uri="{BB962C8B-B14F-4D97-AF65-F5344CB8AC3E}">
        <p14:creationId xmlns:p14="http://schemas.microsoft.com/office/powerpoint/2010/main" val="3570726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12</a:t>
            </a:fld>
            <a:endParaRPr lang="en-US"/>
          </a:p>
        </p:txBody>
      </p:sp>
    </p:spTree>
    <p:extLst>
      <p:ext uri="{BB962C8B-B14F-4D97-AF65-F5344CB8AC3E}">
        <p14:creationId xmlns:p14="http://schemas.microsoft.com/office/powerpoint/2010/main" val="703414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6. Suggested Ways to Build and Maintain Self-Esteem </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13</a:t>
            </a:fld>
            <a:endParaRPr lang="en-US"/>
          </a:p>
        </p:txBody>
      </p:sp>
    </p:spTree>
    <p:extLst>
      <p:ext uri="{BB962C8B-B14F-4D97-AF65-F5344CB8AC3E}">
        <p14:creationId xmlns:p14="http://schemas.microsoft.com/office/powerpoint/2010/main" val="614594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6. Suggested Ways to Build and Maintain Self-Esteem </a:t>
            </a:r>
            <a:endParaRPr lang="en-GB" b="0" dirty="0">
              <a:effectLst/>
            </a:endParaRPr>
          </a:p>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14</a:t>
            </a:fld>
            <a:endParaRPr lang="en-US"/>
          </a:p>
        </p:txBody>
      </p:sp>
    </p:spTree>
    <p:extLst>
      <p:ext uri="{BB962C8B-B14F-4D97-AF65-F5344CB8AC3E}">
        <p14:creationId xmlns:p14="http://schemas.microsoft.com/office/powerpoint/2010/main" val="3191382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2021. </a:t>
            </a:r>
            <a:endParaRPr lang="en-GB" sz="1800" dirty="0">
              <a:latin typeface="Times New Roman" panose="02020603050405020304" pitchFamily="18" charset="0"/>
              <a:ea typeface="Times New Roman" panose="02020603050405020304" pitchFamily="18" charset="0"/>
            </a:endParaRPr>
          </a:p>
          <a:p>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15</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2578901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3703884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4. Impression Management</a:t>
            </a:r>
            <a:endParaRPr lang="en-GB" b="0" dirty="0">
              <a:effectLst/>
            </a:endParaRPr>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1844447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4. Impression Management</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1997068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1202589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2706470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2.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hyperlink" Target="https://www.themix.org.uk/" TargetMode="External"/><Relationship Id="rId3" Type="http://schemas.openxmlformats.org/officeDocument/2006/relationships/hyperlink" Target="https://www.safeproject.org.uk/youngPeople/about-SAFE.php" TargetMode="External"/><Relationship Id="rId7" Type="http://schemas.openxmlformats.org/officeDocument/2006/relationships/hyperlink" Target="https://www.youandco.org.uk/"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s://youngminds.org.uk/" TargetMode="External"/><Relationship Id="rId5" Type="http://schemas.openxmlformats.org/officeDocument/2006/relationships/hyperlink" Target="https://www.childline.org.uk/" TargetMode="External"/><Relationship Id="rId4" Type="http://schemas.openxmlformats.org/officeDocument/2006/relationships/hyperlink" Target="http://safestories.org/" TargetMode="External"/><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hyperlink" Target="https://www.youtube.com/watch?v=dsnyCIavIEM"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Self-Esteem</a:t>
            </a:r>
            <a:br>
              <a:rPr lang="en-US" sz="5400" dirty="0">
                <a:solidFill>
                  <a:srgbClr val="FFFFFF"/>
                </a:solidFill>
              </a:rPr>
            </a:br>
            <a:r>
              <a:rPr lang="en-US" sz="5400" dirty="0">
                <a:solidFill>
                  <a:srgbClr val="FFFFFF"/>
                </a:solidFill>
              </a:rPr>
              <a:t>Katie and Jessica – Lesson Two</a:t>
            </a: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17474"/>
            <a:ext cx="6129089" cy="1532273"/>
          </a:xfrm>
          <a:prstGeom prst="rect">
            <a:avLst/>
          </a:prstGeom>
        </p:spPr>
      </p:pic>
      <p:pic>
        <p:nvPicPr>
          <p:cNvPr id="5" name="Picture 4">
            <a:extLst>
              <a:ext uri="{FF2B5EF4-FFF2-40B4-BE49-F238E27FC236}">
                <a16:creationId xmlns:a16="http://schemas.microsoft.com/office/drawing/2014/main" id="{BFA6F7C4-6995-0A4C-BC5F-3E4B0AC1145F}"/>
              </a:ext>
            </a:extLst>
          </p:cNvPr>
          <p:cNvPicPr>
            <a:picLocks noChangeAspect="1"/>
          </p:cNvPicPr>
          <p:nvPr/>
        </p:nvPicPr>
        <p:blipFill>
          <a:blip r:embed="rId5"/>
          <a:srcRect l="1152" r="1152"/>
          <a:stretch/>
        </p:blipFill>
        <p:spPr>
          <a:xfrm>
            <a:off x="6129089" y="436850"/>
            <a:ext cx="5650457" cy="31697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331500" y="188827"/>
            <a:ext cx="6561817" cy="1311664"/>
          </a:xfrm>
        </p:spPr>
        <p:txBody>
          <a:bodyPr vert="horz" lIns="91440" tIns="45720" rIns="91440" bIns="45720" rtlCol="0">
            <a:normAutofit/>
          </a:bodyPr>
          <a:lstStyle/>
          <a:p>
            <a:r>
              <a:rPr lang="en-US" b="1" dirty="0">
                <a:solidFill>
                  <a:srgbClr val="18A7E0"/>
                </a:solidFill>
                <a:latin typeface="+mn-lt"/>
              </a:rPr>
              <a:t>Activity Three</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350762" y="1276350"/>
            <a:ext cx="5478085" cy="4958677"/>
          </a:xfrm>
        </p:spPr>
        <p:txBody>
          <a:bodyPr vert="horz" lIns="91440" tIns="45720" rIns="91440" bIns="45720" rtlCol="0" anchor="ctr">
            <a:normAutofit fontScale="85000" lnSpcReduction="20000"/>
          </a:bodyPr>
          <a:lstStyle/>
          <a:p>
            <a:pPr marL="0" indent="0">
              <a:lnSpc>
                <a:spcPct val="120000"/>
              </a:lnSpc>
              <a:buNone/>
            </a:pPr>
            <a:r>
              <a:rPr lang="en-GB" dirty="0">
                <a:solidFill>
                  <a:srgbClr val="18A7E0"/>
                </a:solidFill>
              </a:rPr>
              <a:t>Normative Social Influence </a:t>
            </a:r>
            <a:r>
              <a:rPr lang="en-GB" dirty="0"/>
              <a:t>is where a person conforms in order to be accepted and belong to a group. They do this because there are </a:t>
            </a:r>
            <a:r>
              <a:rPr lang="en-GB" dirty="0">
                <a:solidFill>
                  <a:srgbClr val="18A7E0"/>
                </a:solidFill>
              </a:rPr>
              <a:t>social rewards </a:t>
            </a:r>
            <a:r>
              <a:rPr lang="en-GB" dirty="0"/>
              <a:t>that come from conforming and </a:t>
            </a:r>
            <a:r>
              <a:rPr lang="en-GB" dirty="0">
                <a:solidFill>
                  <a:srgbClr val="18A7E0"/>
                </a:solidFill>
              </a:rPr>
              <a:t>social risks </a:t>
            </a:r>
            <a:r>
              <a:rPr lang="en-GB" dirty="0"/>
              <a:t>that come from not conforming.</a:t>
            </a:r>
            <a:endParaRPr lang="en-GB" sz="2900" dirty="0">
              <a:solidFill>
                <a:srgbClr val="18A7E0"/>
              </a:solidFill>
            </a:endParaRPr>
          </a:p>
          <a:p>
            <a:pPr marL="0" indent="0">
              <a:lnSpc>
                <a:spcPct val="120000"/>
              </a:lnSpc>
              <a:buNone/>
            </a:pPr>
            <a:endParaRPr lang="en-GB" sz="2900" dirty="0">
              <a:solidFill>
                <a:srgbClr val="011010"/>
              </a:solidFill>
              <a:latin typeface="Calibri" panose="020F0502020204030204" pitchFamily="34" charset="0"/>
            </a:endParaRPr>
          </a:p>
          <a:p>
            <a:pPr marL="0" indent="0">
              <a:lnSpc>
                <a:spcPct val="120000"/>
              </a:lnSpc>
              <a:buNone/>
            </a:pPr>
            <a:r>
              <a:rPr lang="en-GB" sz="2900" dirty="0">
                <a:solidFill>
                  <a:srgbClr val="011010"/>
                </a:solidFill>
                <a:latin typeface="Calibri" panose="020F0502020204030204" pitchFamily="34" charset="0"/>
              </a:rPr>
              <a:t>In the table, identify the possible social rewards of going along with and joining in (conforming) with what Jessica and her group have done and the possible social risks of not conforming</a:t>
            </a:r>
            <a:endParaRPr lang="en-US" sz="2900" dirty="0"/>
          </a:p>
        </p:txBody>
      </p:sp>
      <p:sp>
        <p:nvSpPr>
          <p:cNvPr id="37"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a:extLst>
              <a:ext uri="{FF2B5EF4-FFF2-40B4-BE49-F238E27FC236}">
                <a16:creationId xmlns:a16="http://schemas.microsoft.com/office/drawing/2014/main" id="{6B6AA21C-BF89-854F-ADAD-F21A1BEF6E76}"/>
              </a:ext>
            </a:extLst>
          </p:cNvPr>
          <p:cNvPicPr>
            <a:picLocks noChangeAspect="1"/>
          </p:cNvPicPr>
          <p:nvPr/>
        </p:nvPicPr>
        <p:blipFill>
          <a:blip r:embed="rId4"/>
          <a:srcRect t="984" b="984"/>
          <a:stretch/>
        </p:blipFill>
        <p:spPr>
          <a:xfrm>
            <a:off x="6893317" y="760562"/>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pic>
        <p:nvPicPr>
          <p:cNvPr id="8" name="Picture 7" descr="A picture containing clock&#10;&#10;Description automatically generated">
            <a:extLst>
              <a:ext uri="{FF2B5EF4-FFF2-40B4-BE49-F238E27FC236}">
                <a16:creationId xmlns:a16="http://schemas.microsoft.com/office/drawing/2014/main" id="{96B61A59-2283-3849-8A3C-5FFCA45C5F11}"/>
              </a:ext>
            </a:extLst>
          </p:cNvPr>
          <p:cNvPicPr>
            <a:picLocks noChangeAspect="1"/>
          </p:cNvPicPr>
          <p:nvPr/>
        </p:nvPicPr>
        <p:blipFill>
          <a:blip r:embed="rId5"/>
          <a:stretch>
            <a:fillRect/>
          </a:stretch>
        </p:blipFill>
        <p:spPr>
          <a:xfrm>
            <a:off x="0" y="6235027"/>
            <a:ext cx="2597326" cy="650461"/>
          </a:xfrm>
          <a:prstGeom prst="rect">
            <a:avLst/>
          </a:prstGeom>
          <a:solidFill>
            <a:schemeClr val="bg1">
              <a:alpha val="53000"/>
            </a:schemeClr>
          </a:solidFill>
        </p:spPr>
      </p:pic>
    </p:spTree>
    <p:extLst>
      <p:ext uri="{BB962C8B-B14F-4D97-AF65-F5344CB8AC3E}">
        <p14:creationId xmlns:p14="http://schemas.microsoft.com/office/powerpoint/2010/main" val="41561528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6479" r="6479"/>
          <a:stretch/>
        </p:blipFill>
        <p:spPr>
          <a:xfrm>
            <a:off x="6083786" y="-168316"/>
            <a:ext cx="6261330" cy="3932313"/>
          </a:xfrm>
          <a:prstGeom prst="rect">
            <a:avLst/>
          </a:prstGeom>
          <a:effectLst>
            <a:softEdge rad="533400"/>
          </a:effectLst>
        </p:spPr>
      </p:pic>
      <p:pic>
        <p:nvPicPr>
          <p:cNvPr id="5" name="Picture 4">
            <a:extLst>
              <a:ext uri="{FF2B5EF4-FFF2-40B4-BE49-F238E27FC236}">
                <a16:creationId xmlns:a16="http://schemas.microsoft.com/office/drawing/2014/main" id="{0B000F4A-E487-A741-AF29-E335C3FADCF9}"/>
              </a:ext>
            </a:extLst>
          </p:cNvPr>
          <p:cNvPicPr>
            <a:picLocks noChangeAspect="1"/>
          </p:cNvPicPr>
          <p:nvPr/>
        </p:nvPicPr>
        <p:blipFill>
          <a:blip r:embed="rId4"/>
          <a:srcRect l="9824" r="9824"/>
          <a:stretch/>
        </p:blipFill>
        <p:spPr>
          <a:xfrm>
            <a:off x="6089904" y="2487166"/>
            <a:ext cx="6263640" cy="4215384"/>
          </a:xfrm>
          <a:prstGeom prst="rect">
            <a:avLst/>
          </a:prstGeom>
          <a:effectLst>
            <a:softEdge rad="533400"/>
          </a:effectLst>
        </p:spPr>
      </p:pic>
      <p:pic>
        <p:nvPicPr>
          <p:cNvPr id="8" name="Picture 7" descr="A picture containing clock&#10;&#10;Description automatically generated">
            <a:extLst>
              <a:ext uri="{FF2B5EF4-FFF2-40B4-BE49-F238E27FC236}">
                <a16:creationId xmlns:a16="http://schemas.microsoft.com/office/drawing/2014/main" id="{4DDFCFD8-C983-F74E-A08E-B75872DF2B55}"/>
              </a:ext>
            </a:extLst>
          </p:cNvPr>
          <p:cNvPicPr>
            <a:picLocks noChangeAspect="1"/>
          </p:cNvPicPr>
          <p:nvPr/>
        </p:nvPicPr>
        <p:blipFill>
          <a:blip r:embed="rId5"/>
          <a:stretch>
            <a:fillRect/>
          </a:stretch>
        </p:blipFill>
        <p:spPr>
          <a:xfrm>
            <a:off x="9594674" y="6207539"/>
            <a:ext cx="2597326" cy="650461"/>
          </a:xfrm>
          <a:prstGeom prst="rect">
            <a:avLst/>
          </a:prstGeom>
          <a:solidFill>
            <a:schemeClr val="bg1">
              <a:alpha val="29000"/>
            </a:schemeClr>
          </a:solidFill>
        </p:spPr>
      </p:pic>
      <p:pic>
        <p:nvPicPr>
          <p:cNvPr id="9" name="Picture 8">
            <a:extLst>
              <a:ext uri="{FF2B5EF4-FFF2-40B4-BE49-F238E27FC236}">
                <a16:creationId xmlns:a16="http://schemas.microsoft.com/office/drawing/2014/main" id="{88DB02FE-1ED4-1F44-B226-B7B952526BD9}"/>
              </a:ext>
            </a:extLst>
          </p:cNvPr>
          <p:cNvPicPr>
            <a:picLocks noChangeAspect="1"/>
          </p:cNvPicPr>
          <p:nvPr/>
        </p:nvPicPr>
        <p:blipFill>
          <a:blip r:embed="rId6"/>
          <a:srcRect l="6378" r="6378"/>
          <a:stretch/>
        </p:blipFill>
        <p:spPr>
          <a:xfrm>
            <a:off x="6089904" y="-153326"/>
            <a:ext cx="6261330" cy="3932313"/>
          </a:xfrm>
          <a:prstGeom prst="rect">
            <a:avLst/>
          </a:prstGeom>
          <a:effectLst>
            <a:softEdge rad="533400"/>
          </a:effectLst>
        </p:spPr>
      </p:pic>
      <p:sp>
        <p:nvSpPr>
          <p:cNvPr id="12" name="Content Placeholder 2">
            <a:extLst>
              <a:ext uri="{FF2B5EF4-FFF2-40B4-BE49-F238E27FC236}">
                <a16:creationId xmlns:a16="http://schemas.microsoft.com/office/drawing/2014/main" id="{0AFD0874-3CA3-7544-8117-522A75B4197E}"/>
              </a:ext>
            </a:extLst>
          </p:cNvPr>
          <p:cNvSpPr txBox="1">
            <a:spLocks/>
          </p:cNvSpPr>
          <p:nvPr/>
        </p:nvSpPr>
        <p:spPr>
          <a:xfrm>
            <a:off x="282843" y="469426"/>
            <a:ext cx="5988134" cy="6233124"/>
          </a:xfrm>
          <a:prstGeom prst="rect">
            <a:avLst/>
          </a:prstGeom>
          <a:ln>
            <a:noFill/>
            <a:prstDash val="dash"/>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9400" indent="-279400">
              <a:buAutoNum type="arabicPeriod"/>
            </a:pPr>
            <a:r>
              <a:rPr lang="en-GB" sz="2000" dirty="0"/>
              <a:t>Use the concept of ‘</a:t>
            </a:r>
            <a:r>
              <a:rPr lang="en-GB" sz="2000" dirty="0">
                <a:solidFill>
                  <a:srgbClr val="18A7E0"/>
                </a:solidFill>
              </a:rPr>
              <a:t>peer pressure</a:t>
            </a:r>
            <a:r>
              <a:rPr lang="en-GB" sz="2000" dirty="0"/>
              <a:t>’ from the key word list to explain why people other than Jessica got involved. Include an example from the video to support your explanation. </a:t>
            </a:r>
          </a:p>
          <a:p>
            <a:pPr marL="0" indent="0">
              <a:buNone/>
            </a:pPr>
            <a:r>
              <a:rPr lang="en-GB" sz="2000" i="1" dirty="0">
                <a:latin typeface="+mj-lt"/>
              </a:rPr>
              <a:t>Other people may have got involved in … because …</a:t>
            </a:r>
          </a:p>
          <a:p>
            <a:pPr marL="0" indent="0">
              <a:buNone/>
            </a:pPr>
            <a:r>
              <a:rPr lang="en-GB" sz="2000" i="1" dirty="0">
                <a:latin typeface="+mj-lt"/>
              </a:rPr>
              <a:t>Peer pressure is…</a:t>
            </a:r>
          </a:p>
          <a:p>
            <a:pPr marL="0" indent="0">
              <a:buNone/>
            </a:pPr>
            <a:r>
              <a:rPr lang="en-GB" sz="2000" b="1" dirty="0">
                <a:solidFill>
                  <a:srgbClr val="18A7E0"/>
                </a:solidFill>
              </a:rPr>
              <a:t>Extension Activity </a:t>
            </a:r>
            <a:r>
              <a:rPr lang="en-GB" sz="2000" b="1" dirty="0"/>
              <a:t>- </a:t>
            </a:r>
            <a:r>
              <a:rPr lang="en-GB" sz="2000" dirty="0"/>
              <a:t>Also include the concept of ‘</a:t>
            </a:r>
            <a:r>
              <a:rPr lang="en-GB" sz="2000" dirty="0">
                <a:solidFill>
                  <a:srgbClr val="18A7E0"/>
                </a:solidFill>
              </a:rPr>
              <a:t>Normative Social Influence</a:t>
            </a:r>
            <a:r>
              <a:rPr lang="en-GB" sz="2000" dirty="0"/>
              <a:t>’</a:t>
            </a:r>
            <a:r>
              <a:rPr lang="en-GB" sz="2000" dirty="0">
                <a:solidFill>
                  <a:srgbClr val="18A7E0"/>
                </a:solidFill>
              </a:rPr>
              <a:t> </a:t>
            </a:r>
            <a:r>
              <a:rPr lang="en-GB" sz="2000" dirty="0"/>
              <a:t>in your answe</a:t>
            </a:r>
            <a:r>
              <a:rPr lang="en-GB" sz="2400" dirty="0"/>
              <a:t>r.</a:t>
            </a:r>
            <a:endParaRPr lang="en-GB" sz="1800" dirty="0">
              <a:solidFill>
                <a:srgbClr val="000000"/>
              </a:solidFill>
            </a:endParaRPr>
          </a:p>
          <a:p>
            <a:pPr marL="0" indent="0">
              <a:buNone/>
            </a:pPr>
            <a:endParaRPr lang="en-GB" sz="1600" dirty="0"/>
          </a:p>
          <a:p>
            <a:pPr marL="279400" indent="-279400">
              <a:buFont typeface="+mj-lt"/>
              <a:buAutoNum type="arabicPeriod" startAt="2"/>
            </a:pPr>
            <a:r>
              <a:rPr lang="en-GB" sz="2000" dirty="0"/>
              <a:t>Identify two people in your personal support network that you could tell if you witnessed this kind of cyberbullying happening to someone at school. Explain why they would be best suited to help in this particular situation. </a:t>
            </a:r>
          </a:p>
          <a:p>
            <a:pPr marL="0" indent="0">
              <a:buNone/>
            </a:pPr>
            <a:r>
              <a:rPr lang="en-GB" sz="2000" i="1" dirty="0">
                <a:latin typeface="+mj-lt"/>
              </a:rPr>
              <a:t>If I witnessed the cyberbullying of someone at school, even if it was happening to someone I didn’t know, I would tell ….. They are best suited to help because …... </a:t>
            </a:r>
            <a:endParaRPr lang="en-GB" sz="2000" dirty="0"/>
          </a:p>
          <a:p>
            <a:pPr marL="0" indent="0">
              <a:buNone/>
            </a:pPr>
            <a:endParaRPr lang="en-GB" sz="2000" dirty="0">
              <a:solidFill>
                <a:srgbClr val="000000"/>
              </a:solidFill>
            </a:endParaRPr>
          </a:p>
        </p:txBody>
      </p:sp>
    </p:spTree>
    <p:extLst>
      <p:ext uri="{BB962C8B-B14F-4D97-AF65-F5344CB8AC3E}">
        <p14:creationId xmlns:p14="http://schemas.microsoft.com/office/powerpoint/2010/main" val="205297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a:extLst>
              <a:ext uri="{FF2B5EF4-FFF2-40B4-BE49-F238E27FC236}">
                <a16:creationId xmlns:a16="http://schemas.microsoft.com/office/drawing/2014/main" id="{6B6AA21C-BF89-854F-ADAD-F21A1BEF6E76}"/>
              </a:ext>
            </a:extLst>
          </p:cNvPr>
          <p:cNvPicPr>
            <a:picLocks noChangeAspect="1"/>
          </p:cNvPicPr>
          <p:nvPr/>
        </p:nvPicPr>
        <p:blipFill rotWithShape="1">
          <a:blip r:embed="rId3"/>
          <a:srcRect r="2648" b="-1"/>
          <a:stretch/>
        </p:blipFill>
        <p:spPr>
          <a:xfrm>
            <a:off x="20" y="1282"/>
            <a:ext cx="12191980" cy="6856718"/>
          </a:xfrm>
          <a:prstGeom prst="rect">
            <a:avLst/>
          </a:prstGeom>
        </p:spPr>
      </p:pic>
      <p:sp>
        <p:nvSpPr>
          <p:cNvPr id="11" name="Content Placeholder 2">
            <a:extLst>
              <a:ext uri="{FF2B5EF4-FFF2-40B4-BE49-F238E27FC236}">
                <a16:creationId xmlns:a16="http://schemas.microsoft.com/office/drawing/2014/main" id="{FC9D6E18-0CC0-714B-BADB-BDF2F3FF821E}"/>
              </a:ext>
            </a:extLst>
          </p:cNvPr>
          <p:cNvSpPr>
            <a:spLocks noGrp="1"/>
          </p:cNvSpPr>
          <p:nvPr>
            <p:ph idx="1"/>
          </p:nvPr>
        </p:nvSpPr>
        <p:spPr>
          <a:xfrm>
            <a:off x="8621486" y="304800"/>
            <a:ext cx="3222172" cy="5943600"/>
          </a:xfrm>
          <a:solidFill>
            <a:srgbClr val="FFFFFF">
              <a:alpha val="40000"/>
            </a:srgbClr>
          </a:solidFill>
        </p:spPr>
        <p:txBody>
          <a:bodyPr vert="horz" lIns="91440" tIns="45720" rIns="91440" bIns="45720" rtlCol="0" anchor="t">
            <a:normAutofit fontScale="77500" lnSpcReduction="20000"/>
          </a:bodyPr>
          <a:lstStyle/>
          <a:p>
            <a:pPr marL="0" indent="0">
              <a:buNone/>
            </a:pPr>
            <a:endParaRPr lang="en-US" sz="1400" dirty="0"/>
          </a:p>
          <a:p>
            <a:pPr marL="0" indent="0" algn="ctr">
              <a:buNone/>
            </a:pPr>
            <a:endParaRPr lang="en-US" sz="2400" b="1" dirty="0">
              <a:solidFill>
                <a:srgbClr val="18A7E0"/>
              </a:solidFill>
            </a:endParaRPr>
          </a:p>
          <a:p>
            <a:pPr marL="0" indent="0" algn="ctr">
              <a:lnSpc>
                <a:spcPct val="120000"/>
              </a:lnSpc>
              <a:buNone/>
            </a:pPr>
            <a:r>
              <a:rPr lang="en-US" b="1" dirty="0">
                <a:solidFill>
                  <a:srgbClr val="18A7E0"/>
                </a:solidFill>
              </a:rPr>
              <a:t>Self-esteem</a:t>
            </a:r>
            <a:r>
              <a:rPr lang="en-US" sz="3200" b="1" dirty="0">
                <a:solidFill>
                  <a:srgbClr val="18A7E0"/>
                </a:solidFill>
              </a:rPr>
              <a:t> </a:t>
            </a:r>
            <a:r>
              <a:rPr lang="en-GB" dirty="0"/>
              <a:t>is the opinion we have of ourselves. </a:t>
            </a:r>
          </a:p>
          <a:p>
            <a:pPr marL="0" indent="0" algn="ctr">
              <a:lnSpc>
                <a:spcPct val="120000"/>
              </a:lnSpc>
              <a:buNone/>
            </a:pPr>
            <a:endParaRPr lang="en-GB" dirty="0"/>
          </a:p>
          <a:p>
            <a:pPr marL="0" indent="0" algn="ctr">
              <a:lnSpc>
                <a:spcPct val="120000"/>
              </a:lnSpc>
              <a:buNone/>
            </a:pPr>
            <a:r>
              <a:rPr lang="en-GB" dirty="0"/>
              <a:t>This can be affected by different factors and change throughout our lives. </a:t>
            </a:r>
          </a:p>
          <a:p>
            <a:pPr marL="0" indent="0" algn="ctr">
              <a:lnSpc>
                <a:spcPct val="120000"/>
              </a:lnSpc>
              <a:buNone/>
            </a:pPr>
            <a:endParaRPr lang="en-GB" dirty="0"/>
          </a:p>
          <a:p>
            <a:pPr marL="0" indent="0" algn="ctr">
              <a:lnSpc>
                <a:spcPct val="120000"/>
              </a:lnSpc>
              <a:buNone/>
            </a:pPr>
            <a:r>
              <a:rPr lang="en-GB" dirty="0"/>
              <a:t>You might also experience different levels of self-esteem in different aspects of your life right now. This is totally normal. </a:t>
            </a:r>
            <a:endParaRPr lang="en-GB" sz="3200" dirty="0">
              <a:solidFill>
                <a:srgbClr val="FF0000"/>
              </a:solidFill>
            </a:endParaRPr>
          </a:p>
        </p:txBody>
      </p:sp>
    </p:spTree>
    <p:extLst>
      <p:ext uri="{BB962C8B-B14F-4D97-AF65-F5344CB8AC3E}">
        <p14:creationId xmlns:p14="http://schemas.microsoft.com/office/powerpoint/2010/main" val="4088955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lock&#10;&#10;Description automatically generated">
            <a:extLst>
              <a:ext uri="{FF2B5EF4-FFF2-40B4-BE49-F238E27FC236}">
                <a16:creationId xmlns:a16="http://schemas.microsoft.com/office/drawing/2014/main" id="{05ABE87F-D3BE-C844-945D-605D4ACD8873}"/>
              </a:ext>
            </a:extLst>
          </p:cNvPr>
          <p:cNvPicPr>
            <a:picLocks noChangeAspect="1"/>
          </p:cNvPicPr>
          <p:nvPr/>
        </p:nvPicPr>
        <p:blipFill rotWithShape="1">
          <a:blip r:embed="rId3">
            <a:alphaModFix/>
          </a:blip>
          <a:srcRect l="5314" r="54879"/>
          <a:stretch/>
        </p:blipFill>
        <p:spPr>
          <a:xfrm>
            <a:off x="6083786" y="-168316"/>
            <a:ext cx="6261330" cy="3932313"/>
          </a:xfrm>
          <a:prstGeom prst="rect">
            <a:avLst/>
          </a:prstGeom>
          <a:solidFill>
            <a:schemeClr val="bg1">
              <a:alpha val="53000"/>
            </a:schemeClr>
          </a:solidFill>
          <a:effectLst>
            <a:softEdge rad="533400"/>
          </a:effectLst>
        </p:spPr>
      </p:pic>
      <p:pic>
        <p:nvPicPr>
          <p:cNvPr id="3" name="Picture 2">
            <a:extLst>
              <a:ext uri="{FF2B5EF4-FFF2-40B4-BE49-F238E27FC236}">
                <a16:creationId xmlns:a16="http://schemas.microsoft.com/office/drawing/2014/main" id="{23CBF9E8-FFA8-BF4C-B273-7C2E36593E53}"/>
              </a:ext>
            </a:extLst>
          </p:cNvPr>
          <p:cNvPicPr>
            <a:picLocks noChangeAspect="1"/>
          </p:cNvPicPr>
          <p:nvPr/>
        </p:nvPicPr>
        <p:blipFill>
          <a:blip r:embed="rId4"/>
          <a:srcRect l="9824" r="9824"/>
          <a:stretch/>
        </p:blipFill>
        <p:spPr>
          <a:xfrm>
            <a:off x="6089904" y="2487166"/>
            <a:ext cx="6263640" cy="4215384"/>
          </a:xfrm>
          <a:prstGeom prst="rect">
            <a:avLst/>
          </a:prstGeom>
          <a:effectLst>
            <a:softEdge rad="533400"/>
          </a:effectLst>
        </p:spPr>
      </p:pic>
      <p:pic>
        <p:nvPicPr>
          <p:cNvPr id="34" name="Picture 33">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Title 3">
            <a:extLst>
              <a:ext uri="{FF2B5EF4-FFF2-40B4-BE49-F238E27FC236}">
                <a16:creationId xmlns:a16="http://schemas.microsoft.com/office/drawing/2014/main" id="{E5A6A856-4046-9340-8373-474C9A9610BC}"/>
              </a:ext>
            </a:extLst>
          </p:cNvPr>
          <p:cNvSpPr>
            <a:spLocks noGrp="1"/>
          </p:cNvSpPr>
          <p:nvPr>
            <p:ph type="title"/>
          </p:nvPr>
        </p:nvSpPr>
        <p:spPr>
          <a:xfrm>
            <a:off x="385273" y="372728"/>
            <a:ext cx="5895605" cy="766524"/>
          </a:xfrm>
        </p:spPr>
        <p:txBody>
          <a:bodyPr>
            <a:normAutofit/>
          </a:bodyPr>
          <a:lstStyle/>
          <a:p>
            <a:r>
              <a:rPr lang="en-US" sz="4000" b="1" dirty="0">
                <a:solidFill>
                  <a:srgbClr val="18A7E0"/>
                </a:solidFill>
                <a:latin typeface="+mn-lt"/>
              </a:rPr>
              <a:t>Activity Four</a:t>
            </a:r>
          </a:p>
        </p:txBody>
      </p:sp>
      <p:sp>
        <p:nvSpPr>
          <p:cNvPr id="8" name="Content Placeholder 2">
            <a:extLst>
              <a:ext uri="{FF2B5EF4-FFF2-40B4-BE49-F238E27FC236}">
                <a16:creationId xmlns:a16="http://schemas.microsoft.com/office/drawing/2014/main" id="{B7F8FF78-5830-8D45-B49E-A52186994F6A}"/>
              </a:ext>
            </a:extLst>
          </p:cNvPr>
          <p:cNvSpPr txBox="1">
            <a:spLocks/>
          </p:cNvSpPr>
          <p:nvPr/>
        </p:nvSpPr>
        <p:spPr>
          <a:xfrm>
            <a:off x="396743" y="1139253"/>
            <a:ext cx="5884135" cy="2997472"/>
          </a:xfrm>
          <a:prstGeom prst="rect">
            <a:avLst/>
          </a:prstGeom>
          <a:ln>
            <a:solidFill>
              <a:srgbClr val="18A7E0"/>
            </a:solidFill>
            <a:prstDash val="dash"/>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200" dirty="0"/>
              <a:t>Katie’s self-esteem at the start of her story is quite low and she often compares herself to Jessica. There are a range of ways to build and maintain self-esteem and Katie works with Safe to help her do this.</a:t>
            </a:r>
          </a:p>
          <a:p>
            <a:pPr marL="0" indent="0">
              <a:lnSpc>
                <a:spcPct val="100000"/>
              </a:lnSpc>
              <a:buNone/>
            </a:pPr>
            <a:r>
              <a:rPr lang="en-GB" sz="2200" dirty="0"/>
              <a:t>Read through the suggestions, and choose one that would be helpful to Katie. Explain why it would be helpful to her.</a:t>
            </a:r>
            <a:endParaRPr lang="en-GB" sz="2200" dirty="0">
              <a:solidFill>
                <a:srgbClr val="000000"/>
              </a:solidFill>
            </a:endParaRPr>
          </a:p>
        </p:txBody>
      </p:sp>
      <p:sp>
        <p:nvSpPr>
          <p:cNvPr id="11" name="Rectangle 10">
            <a:extLst>
              <a:ext uri="{FF2B5EF4-FFF2-40B4-BE49-F238E27FC236}">
                <a16:creationId xmlns:a16="http://schemas.microsoft.com/office/drawing/2014/main" id="{B6D4FDD9-87E1-F540-9496-69B2B2F085CB}"/>
              </a:ext>
            </a:extLst>
          </p:cNvPr>
          <p:cNvSpPr/>
          <p:nvPr/>
        </p:nvSpPr>
        <p:spPr>
          <a:xfrm>
            <a:off x="385273" y="4164050"/>
            <a:ext cx="6280878" cy="2462213"/>
          </a:xfrm>
          <a:prstGeom prst="rect">
            <a:avLst/>
          </a:prstGeom>
        </p:spPr>
        <p:txBody>
          <a:bodyPr wrap="square">
            <a:spAutoFit/>
          </a:bodyPr>
          <a:lstStyle/>
          <a:p>
            <a:r>
              <a:rPr lang="en-GB" sz="2200" b="1" dirty="0">
                <a:solidFill>
                  <a:srgbClr val="18A7E0"/>
                </a:solidFill>
                <a:latin typeface="+mj-lt"/>
              </a:rPr>
              <a:t>Model Answer: </a:t>
            </a:r>
            <a:r>
              <a:rPr lang="en-GB" sz="2200" i="1" dirty="0">
                <a:latin typeface="+mj-lt"/>
              </a:rPr>
              <a:t>Katie might find it helpful to do a sport or exercise that she enjoys, or to try a new sport or exercise. Physical activity is really good for our health and can boost our mood so Katie might find that doing something physical will have a positive effect on her physical and mental health. This is turn will help her view herself more positively. </a:t>
            </a:r>
            <a:endParaRPr lang="en-GB" sz="2200" dirty="0">
              <a:latin typeface="+mj-lt"/>
            </a:endParaRPr>
          </a:p>
        </p:txBody>
      </p:sp>
    </p:spTree>
    <p:extLst>
      <p:ext uri="{BB962C8B-B14F-4D97-AF65-F5344CB8AC3E}">
        <p14:creationId xmlns:p14="http://schemas.microsoft.com/office/powerpoint/2010/main" val="153779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1C62397-0807-CA44-8F2E-307C432193C8}"/>
              </a:ext>
            </a:extLst>
          </p:cNvPr>
          <p:cNvPicPr>
            <a:picLocks noChangeAspect="1"/>
          </p:cNvPicPr>
          <p:nvPr/>
        </p:nvPicPr>
        <p:blipFill>
          <a:blip r:embed="rId3"/>
          <a:srcRect t="6378" b="6378"/>
          <a:stretch/>
        </p:blipFill>
        <p:spPr>
          <a:xfrm>
            <a:off x="5797543" y="10"/>
            <a:ext cx="6394152" cy="6857990"/>
          </a:xfrm>
          <a:prstGeom prst="rect">
            <a:avLst/>
          </a:prstGeom>
        </p:spPr>
      </p:pic>
      <p:pic>
        <p:nvPicPr>
          <p:cNvPr id="20" name="Picture 19">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pic>
        <p:nvPicPr>
          <p:cNvPr id="19" name="Picture 18" descr="A picture containing clock&#10;&#10;Description automatically generated">
            <a:extLst>
              <a:ext uri="{FF2B5EF4-FFF2-40B4-BE49-F238E27FC236}">
                <a16:creationId xmlns:a16="http://schemas.microsoft.com/office/drawing/2014/main" id="{B28FC767-EF5B-5B4C-A762-BFE269346C1F}"/>
              </a:ext>
            </a:extLst>
          </p:cNvPr>
          <p:cNvPicPr>
            <a:picLocks noChangeAspect="1"/>
          </p:cNvPicPr>
          <p:nvPr/>
        </p:nvPicPr>
        <p:blipFill>
          <a:blip r:embed="rId5"/>
          <a:stretch>
            <a:fillRect/>
          </a:stretch>
        </p:blipFill>
        <p:spPr>
          <a:xfrm>
            <a:off x="8901376" y="6033903"/>
            <a:ext cx="3290624" cy="824087"/>
          </a:xfrm>
          <a:prstGeom prst="rect">
            <a:avLst/>
          </a:prstGeom>
        </p:spPr>
      </p:pic>
      <p:sp>
        <p:nvSpPr>
          <p:cNvPr id="8" name="Content Placeholder 2">
            <a:extLst>
              <a:ext uri="{FF2B5EF4-FFF2-40B4-BE49-F238E27FC236}">
                <a16:creationId xmlns:a16="http://schemas.microsoft.com/office/drawing/2014/main" id="{5F7B20BF-7CAC-4947-AA07-62A069E60656}"/>
              </a:ext>
            </a:extLst>
          </p:cNvPr>
          <p:cNvSpPr txBox="1">
            <a:spLocks/>
          </p:cNvSpPr>
          <p:nvPr/>
        </p:nvSpPr>
        <p:spPr>
          <a:xfrm>
            <a:off x="385273" y="1139252"/>
            <a:ext cx="5411966" cy="5369098"/>
          </a:xfrm>
          <a:prstGeom prst="rect">
            <a:avLst/>
          </a:prstGeom>
          <a:ln>
            <a:noFill/>
            <a:prstDash val="dash"/>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dirty="0"/>
              <a:t>An unhealthy way of dealing with our own low opinion of ourselves is to set out and make others feel as bad about themselves. </a:t>
            </a:r>
          </a:p>
          <a:p>
            <a:pPr>
              <a:lnSpc>
                <a:spcPct val="100000"/>
              </a:lnSpc>
            </a:pPr>
            <a:r>
              <a:rPr lang="en-GB" dirty="0"/>
              <a:t>Choose one suggestion that would be helpful to Jessica and explain why it would be helpful to her. </a:t>
            </a:r>
          </a:p>
          <a:p>
            <a:pPr>
              <a:lnSpc>
                <a:spcPct val="100000"/>
              </a:lnSpc>
            </a:pPr>
            <a:r>
              <a:rPr lang="en-GB" dirty="0"/>
              <a:t>Then chose three suggestions that could be useful to you if you experience low self-esteem this year. </a:t>
            </a:r>
            <a:endParaRPr lang="en-GB" dirty="0">
              <a:solidFill>
                <a:srgbClr val="000000"/>
              </a:solidFill>
            </a:endParaRPr>
          </a:p>
        </p:txBody>
      </p:sp>
      <p:sp>
        <p:nvSpPr>
          <p:cNvPr id="6" name="Title 3">
            <a:extLst>
              <a:ext uri="{FF2B5EF4-FFF2-40B4-BE49-F238E27FC236}">
                <a16:creationId xmlns:a16="http://schemas.microsoft.com/office/drawing/2014/main" id="{8475520A-C443-5D47-813E-7BB787067364}"/>
              </a:ext>
            </a:extLst>
          </p:cNvPr>
          <p:cNvSpPr>
            <a:spLocks noGrp="1"/>
          </p:cNvSpPr>
          <p:nvPr>
            <p:ph type="title"/>
          </p:nvPr>
        </p:nvSpPr>
        <p:spPr>
          <a:xfrm>
            <a:off x="385273" y="372728"/>
            <a:ext cx="5895605" cy="766524"/>
          </a:xfrm>
        </p:spPr>
        <p:txBody>
          <a:bodyPr>
            <a:normAutofit fontScale="90000"/>
          </a:bodyPr>
          <a:lstStyle/>
          <a:p>
            <a:r>
              <a:rPr lang="en-US" sz="4000" b="1" dirty="0">
                <a:solidFill>
                  <a:srgbClr val="18A7E0"/>
                </a:solidFill>
                <a:latin typeface="+mn-lt"/>
              </a:rPr>
              <a:t>Dealing with Low Self-Esteem</a:t>
            </a:r>
          </a:p>
        </p:txBody>
      </p:sp>
    </p:spTree>
    <p:extLst>
      <p:ext uri="{BB962C8B-B14F-4D97-AF65-F5344CB8AC3E}">
        <p14:creationId xmlns:p14="http://schemas.microsoft.com/office/powerpoint/2010/main" val="1618235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643467" y="2188564"/>
            <a:ext cx="3096427" cy="2863121"/>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22335" y="16327"/>
            <a:ext cx="7817266" cy="6724782"/>
          </a:xfrm>
        </p:spPr>
        <p:txBody>
          <a:bodyPr anchor="ctr">
            <a:noAutofit/>
          </a:bodyPr>
          <a:lstStyle/>
          <a:p>
            <a:pPr marL="0" indent="0">
              <a:buNone/>
            </a:pPr>
            <a:endParaRPr lang="en-GB" sz="3200" dirty="0"/>
          </a:p>
          <a:p>
            <a:pPr marL="0" indent="0">
              <a:buNone/>
            </a:pPr>
            <a:r>
              <a:rPr lang="en-GB" sz="2000" dirty="0"/>
              <a:t>Remember, If you or anyone you know are affected by the issues we discuss today, remember that there are many people in school who can support you.</a:t>
            </a:r>
          </a:p>
          <a:p>
            <a:pPr marL="0" indent="0">
              <a:buNone/>
            </a:pPr>
            <a:endParaRPr lang="en-GB" sz="2000" dirty="0"/>
          </a:p>
          <a:p>
            <a:pPr marL="0" indent="0">
              <a:buNone/>
            </a:pPr>
            <a:r>
              <a:rPr lang="en-GB" sz="2000" dirty="0">
                <a:solidFill>
                  <a:srgbClr val="FF0000"/>
                </a:solidFill>
              </a:rPr>
              <a:t>Insert details of school-specific support here.</a:t>
            </a:r>
            <a:endParaRPr lang="en-GB" sz="2000" dirty="0"/>
          </a:p>
          <a:p>
            <a:pPr marL="0" indent="0">
              <a:buNone/>
            </a:pPr>
            <a:endParaRPr lang="en-GB" sz="2000" dirty="0"/>
          </a:p>
          <a:p>
            <a:pPr marL="0" indent="0">
              <a:buNone/>
            </a:pPr>
            <a:endParaRPr lang="en-GB" sz="2000" dirty="0"/>
          </a:p>
          <a:p>
            <a:pPr marL="0" indent="0">
              <a:buNone/>
            </a:pPr>
            <a:endParaRPr lang="en-GB" sz="2000" dirty="0"/>
          </a:p>
          <a:p>
            <a:pPr marL="0" indent="0">
              <a:buNone/>
            </a:pPr>
            <a:endParaRPr lang="en-GB" sz="2000" dirty="0"/>
          </a:p>
          <a:p>
            <a:pPr marL="0" indent="0">
              <a:buNone/>
            </a:pPr>
            <a:r>
              <a:rPr lang="en-GB" sz="2000" dirty="0"/>
              <a:t>There are also organisations outside of school that you can go to:</a:t>
            </a:r>
            <a:endParaRPr lang="en-GB" sz="2000" b="0" dirty="0">
              <a:effectLst/>
            </a:endParaRPr>
          </a:p>
          <a:p>
            <a:r>
              <a:rPr lang="en-GB" sz="2000" dirty="0"/>
              <a:t>Safe: </a:t>
            </a:r>
            <a:r>
              <a:rPr lang="en-GB" sz="2000" u="sng" dirty="0">
                <a:solidFill>
                  <a:srgbClr val="18A7E0"/>
                </a:solidFill>
                <a:hlinkClick r:id="rId3">
                  <a:extLst>
                    <a:ext uri="{A12FA001-AC4F-418D-AE19-62706E023703}">
                      <ahyp:hlinkClr xmlns:ahyp="http://schemas.microsoft.com/office/drawing/2018/hyperlinkcolor" val="tx"/>
                    </a:ext>
                  </a:extLst>
                </a:hlinkClick>
              </a:rPr>
              <a:t>https://www.safeproject.org.uk</a:t>
            </a:r>
            <a:endParaRPr lang="en-GB" sz="2000" dirty="0">
              <a:solidFill>
                <a:srgbClr val="18A7E0"/>
              </a:solidFill>
            </a:endParaRPr>
          </a:p>
          <a:p>
            <a:r>
              <a:rPr lang="en-GB" sz="2000" dirty="0"/>
              <a:t>Safe Stories: </a:t>
            </a:r>
            <a:r>
              <a:rPr lang="en-GB" sz="2000" u="sng" dirty="0">
                <a:solidFill>
                  <a:srgbClr val="18A7E0"/>
                </a:solidFill>
                <a:hlinkClick r:id="rId4">
                  <a:extLst>
                    <a:ext uri="{A12FA001-AC4F-418D-AE19-62706E023703}">
                      <ahyp:hlinkClr xmlns:ahyp="http://schemas.microsoft.com/office/drawing/2018/hyperlinkcolor" val="tx"/>
                    </a:ext>
                  </a:extLst>
                </a:hlinkClick>
              </a:rPr>
              <a:t>http://safestories.org/</a:t>
            </a:r>
            <a:endParaRPr lang="en-GB" sz="2000" dirty="0">
              <a:solidFill>
                <a:srgbClr val="18A7E0"/>
              </a:solidFill>
            </a:endParaRPr>
          </a:p>
          <a:p>
            <a:r>
              <a:rPr lang="en-GB" sz="2000" dirty="0"/>
              <a:t>Childline: </a:t>
            </a:r>
            <a:r>
              <a:rPr lang="en-GB" sz="2000" u="sng" dirty="0">
                <a:solidFill>
                  <a:srgbClr val="18A7E0"/>
                </a:solidFill>
                <a:hlinkClick r:id="rId5">
                  <a:extLst>
                    <a:ext uri="{A12FA001-AC4F-418D-AE19-62706E023703}">
                      <ahyp:hlinkClr xmlns:ahyp="http://schemas.microsoft.com/office/drawing/2018/hyperlinkcolor" val="tx"/>
                    </a:ext>
                  </a:extLst>
                </a:hlinkClick>
              </a:rPr>
              <a:t>https://www.childline.org.uk/</a:t>
            </a:r>
            <a:r>
              <a:rPr lang="en-GB" sz="2000" dirty="0">
                <a:solidFill>
                  <a:srgbClr val="18A7E0"/>
                </a:solidFill>
              </a:rPr>
              <a:t> </a:t>
            </a:r>
            <a:r>
              <a:rPr lang="en-GB" sz="2000" dirty="0"/>
              <a:t>0800 1111 </a:t>
            </a:r>
          </a:p>
          <a:p>
            <a:r>
              <a:rPr lang="en-GB" sz="2000" dirty="0"/>
              <a:t>Young Minds: </a:t>
            </a:r>
            <a:r>
              <a:rPr lang="en-GB" sz="2000" u="sng" dirty="0">
                <a:solidFill>
                  <a:srgbClr val="18A7E0"/>
                </a:solidFill>
                <a:hlinkClick r:id="rId6">
                  <a:extLst>
                    <a:ext uri="{A12FA001-AC4F-418D-AE19-62706E023703}">
                      <ahyp:hlinkClr xmlns:ahyp="http://schemas.microsoft.com/office/drawing/2018/hyperlinkcolor" val="tx"/>
                    </a:ext>
                  </a:extLst>
                </a:hlinkClick>
              </a:rPr>
              <a:t>https://youngminds.org.uk/</a:t>
            </a:r>
            <a:r>
              <a:rPr lang="en-GB" sz="2000" dirty="0">
                <a:solidFill>
                  <a:srgbClr val="18A7E0"/>
                </a:solidFill>
              </a:rPr>
              <a:t> </a:t>
            </a:r>
          </a:p>
          <a:p>
            <a:r>
              <a:rPr lang="en-GB" sz="2000" dirty="0"/>
              <a:t>Victim Support: </a:t>
            </a:r>
            <a:r>
              <a:rPr lang="en-GB" sz="2000" u="sng" dirty="0">
                <a:solidFill>
                  <a:srgbClr val="18A7E0"/>
                </a:solidFill>
                <a:hlinkClick r:id="rId7">
                  <a:extLst>
                    <a:ext uri="{A12FA001-AC4F-418D-AE19-62706E023703}">
                      <ahyp:hlinkClr xmlns:ahyp="http://schemas.microsoft.com/office/drawing/2018/hyperlinkcolor" val="tx"/>
                    </a:ext>
                  </a:extLst>
                </a:hlinkClick>
              </a:rPr>
              <a:t>https://www.youandco.org.uk/</a:t>
            </a:r>
            <a:r>
              <a:rPr lang="en-GB" sz="2000" dirty="0">
                <a:solidFill>
                  <a:srgbClr val="18A7E0"/>
                </a:solidFill>
              </a:rPr>
              <a:t> </a:t>
            </a:r>
          </a:p>
          <a:p>
            <a:r>
              <a:rPr lang="en-GB" sz="2000" dirty="0"/>
              <a:t>The Mix: </a:t>
            </a:r>
            <a:r>
              <a:rPr lang="en-GB" sz="2000" u="sng" dirty="0">
                <a:solidFill>
                  <a:srgbClr val="18A7E0"/>
                </a:solidFill>
                <a:hlinkClick r:id="rId8">
                  <a:extLst>
                    <a:ext uri="{A12FA001-AC4F-418D-AE19-62706E023703}">
                      <ahyp:hlinkClr xmlns:ahyp="http://schemas.microsoft.com/office/drawing/2018/hyperlinkcolor" val="tx"/>
                    </a:ext>
                  </a:extLst>
                </a:hlinkClick>
              </a:rPr>
              <a:t>https://www.themix.org.uk/</a:t>
            </a:r>
            <a:endParaRPr lang="en-GB" sz="2000" b="0" dirty="0">
              <a:solidFill>
                <a:srgbClr val="18A7E0"/>
              </a:solidFill>
              <a:effectLst/>
            </a:endParaRPr>
          </a:p>
        </p:txBody>
      </p:sp>
      <p:grpSp>
        <p:nvGrpSpPr>
          <p:cNvPr id="5" name="Group 4">
            <a:extLst>
              <a:ext uri="{FF2B5EF4-FFF2-40B4-BE49-F238E27FC236}">
                <a16:creationId xmlns:a16="http://schemas.microsoft.com/office/drawing/2014/main" id="{CDB2ED42-79ED-F345-8089-5A041DAD08E6}"/>
              </a:ext>
            </a:extLst>
          </p:cNvPr>
          <p:cNvGrpSpPr/>
          <p:nvPr/>
        </p:nvGrpSpPr>
        <p:grpSpPr>
          <a:xfrm>
            <a:off x="-10002" y="0"/>
            <a:ext cx="4069938" cy="6741109"/>
            <a:chOff x="-10002" y="0"/>
            <a:chExt cx="4069938" cy="6741109"/>
          </a:xfrm>
        </p:grpSpPr>
        <p:pic>
          <p:nvPicPr>
            <p:cNvPr id="17" name="Picture 16" descr="A picture containing clock&#10;&#10;Description automatically generated">
              <a:extLst>
                <a:ext uri="{FF2B5EF4-FFF2-40B4-BE49-F238E27FC236}">
                  <a16:creationId xmlns:a16="http://schemas.microsoft.com/office/drawing/2014/main" id="{6E8454E8-D704-3F49-A1CD-19EBC9E53114}"/>
                </a:ext>
              </a:extLst>
            </p:cNvPr>
            <p:cNvPicPr>
              <a:picLocks noChangeAspect="1"/>
            </p:cNvPicPr>
            <p:nvPr/>
          </p:nvPicPr>
          <p:blipFill rotWithShape="1">
            <a:blip r:embed="rId9"/>
            <a:srcRect l="2884"/>
            <a:stretch/>
          </p:blipFill>
          <p:spPr>
            <a:xfrm>
              <a:off x="-10000" y="0"/>
              <a:ext cx="4069936" cy="1076344"/>
            </a:xfrm>
            <a:prstGeom prst="rect">
              <a:avLst/>
            </a:prstGeom>
            <a:solidFill>
              <a:schemeClr val="bg1">
                <a:alpha val="83000"/>
              </a:schemeClr>
            </a:solidFill>
          </p:spPr>
        </p:pic>
        <p:sp>
          <p:nvSpPr>
            <p:cNvPr id="3" name="Rectangle 2">
              <a:extLst>
                <a:ext uri="{FF2B5EF4-FFF2-40B4-BE49-F238E27FC236}">
                  <a16:creationId xmlns:a16="http://schemas.microsoft.com/office/drawing/2014/main" id="{64B1FA1F-0550-094C-8461-7F861479EF82}"/>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a:t>
              </a:r>
              <a:r>
                <a:rPr lang="en-GB" sz="1200">
                  <a:solidFill>
                    <a:srgbClr val="000000"/>
                  </a:solidFill>
                  <a:latin typeface="Calibri" panose="020F0502020204030204" pitchFamily="34" charset="0"/>
                  <a:ea typeface="Times New Roman" panose="02020603050405020304" pitchFamily="18" charset="0"/>
                </a:rPr>
                <a:t>) 2021. </a:t>
              </a:r>
              <a:endParaRPr lang="en-GB" dirty="0">
                <a:latin typeface="Times New Roman" panose="02020603050405020304" pitchFamily="18" charset="0"/>
                <a:ea typeface="Times New Roman" panose="02020603050405020304" pitchFamily="18" charset="0"/>
              </a:endParaRPr>
            </a:p>
          </p:txBody>
        </p:sp>
      </p:grpSp>
      <p:sp>
        <p:nvSpPr>
          <p:cNvPr id="2" name="Rectangle 2">
            <a:extLst>
              <a:ext uri="{FF2B5EF4-FFF2-40B4-BE49-F238E27FC236}">
                <a16:creationId xmlns:a16="http://schemas.microsoft.com/office/drawing/2014/main" id="{F2F8FC3A-E271-2445-ADE3-FF584B1AD53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AutoShape 1">
            <a:extLst>
              <a:ext uri="{FF2B5EF4-FFF2-40B4-BE49-F238E27FC236}">
                <a16:creationId xmlns:a16="http://schemas.microsoft.com/office/drawing/2014/main" id="{4D163E48-CF91-0443-BD3D-3FABA7A318FF}"/>
              </a:ext>
            </a:extLst>
          </p:cNvPr>
          <p:cNvSpPr>
            <a:spLocks noChangeAspect="1" noChangeArrowheads="1"/>
          </p:cNvSpPr>
          <p:nvPr/>
        </p:nvSpPr>
        <p:spPr bwMode="auto">
          <a:xfrm>
            <a:off x="0" y="4572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4">
            <a:extLst>
              <a:ext uri="{FF2B5EF4-FFF2-40B4-BE49-F238E27FC236}">
                <a16:creationId xmlns:a16="http://schemas.microsoft.com/office/drawing/2014/main" id="{BE4C0CB9-5003-EE4E-9FFB-C6A95FCE1E06}"/>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AutoShape 3">
            <a:extLst>
              <a:ext uri="{FF2B5EF4-FFF2-40B4-BE49-F238E27FC236}">
                <a16:creationId xmlns:a16="http://schemas.microsoft.com/office/drawing/2014/main" id="{28734781-9C57-0640-8047-90C45560A8AE}"/>
              </a:ext>
            </a:extLst>
          </p:cNvPr>
          <p:cNvSpPr>
            <a:spLocks noChangeAspect="1" noChangeArrowheads="1"/>
          </p:cNvSpPr>
          <p:nvPr/>
        </p:nvSpPr>
        <p:spPr bwMode="auto">
          <a:xfrm>
            <a:off x="152400" y="6096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0940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0001" y="1148754"/>
            <a:ext cx="4059935" cy="4560490"/>
          </a:xfrm>
        </p:spPr>
        <p:txBody>
          <a:bodyPr anchor="ctr">
            <a:normAutofit/>
          </a:bodyPr>
          <a:lstStyle/>
          <a:p>
            <a:pPr algn="ctr"/>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343400" y="1723407"/>
            <a:ext cx="7478486" cy="2685307"/>
          </a:xfrm>
        </p:spPr>
        <p:txBody>
          <a:bodyPr anchor="ctr">
            <a:normAutofit/>
          </a:bodyPr>
          <a:lstStyle/>
          <a:p>
            <a:pPr marL="0" indent="0" algn="ctr">
              <a:lnSpc>
                <a:spcPct val="100000"/>
              </a:lnSpc>
              <a:buNone/>
            </a:pPr>
            <a:r>
              <a:rPr lang="en-GB" sz="3600" dirty="0"/>
              <a:t>We are going to be focusing on understanding self-esteem; factors that can affect self-esteem and reflections on your own self-esteem levels.</a:t>
            </a:r>
            <a:endParaRPr lang="en-GB" sz="2000" b="0" dirty="0">
              <a:solidFill>
                <a:srgbClr val="FF0000"/>
              </a:solidFill>
              <a:effectLst/>
            </a:endParaRPr>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54297" y="4909741"/>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429348" y="315489"/>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9348" y="1537855"/>
            <a:ext cx="6332865" cy="5004656"/>
          </a:xfrm>
        </p:spPr>
        <p:txBody>
          <a:bodyPr anchor="ctr">
            <a:normAutofit fontScale="92500" lnSpcReduction="10000"/>
          </a:bodyPr>
          <a:lstStyle/>
          <a:p>
            <a:pPr marL="0" indent="0">
              <a:buNone/>
            </a:pPr>
            <a:endParaRPr lang="en-GB" sz="2000" dirty="0">
              <a:solidFill>
                <a:srgbClr val="000000"/>
              </a:solidFill>
            </a:endParaRPr>
          </a:p>
          <a:p>
            <a:pPr marL="0" indent="0">
              <a:buNone/>
            </a:pPr>
            <a:r>
              <a:rPr lang="en-GB" sz="24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400" b="0" dirty="0">
              <a:solidFill>
                <a:srgbClr val="000000"/>
              </a:solidFill>
              <a:effectLst/>
            </a:endParaRPr>
          </a:p>
          <a:p>
            <a:pPr marL="0" indent="0">
              <a:buNone/>
            </a:pPr>
            <a:r>
              <a:rPr lang="en-GB" sz="2400" dirty="0">
                <a:solidFill>
                  <a:srgbClr val="000000"/>
                </a:solidFill>
              </a:rPr>
              <a:t>If you or anyone you know are affected by the issues we discuss today, remember that there are many people in school who can support you. </a:t>
            </a:r>
          </a:p>
          <a:p>
            <a:pPr marL="0" indent="0">
              <a:buNone/>
            </a:pPr>
            <a:endParaRPr lang="en-GB" sz="2400" dirty="0">
              <a:solidFill>
                <a:srgbClr val="000000"/>
              </a:solidFill>
            </a:endParaRPr>
          </a:p>
          <a:p>
            <a:pPr marL="0" indent="0">
              <a:buNone/>
            </a:pPr>
            <a:r>
              <a:rPr lang="en-GB" sz="2400" dirty="0">
                <a:solidFill>
                  <a:srgbClr val="FF0000"/>
                </a:solidFill>
              </a:rPr>
              <a:t>Insert details of school-specific support here.</a:t>
            </a:r>
          </a:p>
          <a:p>
            <a:pPr marL="0" indent="0">
              <a:buNone/>
            </a:pPr>
            <a:endParaRPr lang="en-GB" sz="2400" dirty="0">
              <a:solidFill>
                <a:srgbClr val="000000"/>
              </a:solidFill>
            </a:endParaRPr>
          </a:p>
          <a:p>
            <a:pPr marL="0" indent="0">
              <a:buNone/>
            </a:pPr>
            <a:r>
              <a:rPr lang="en-GB" sz="2400" dirty="0">
                <a:solidFill>
                  <a:srgbClr val="000000"/>
                </a:solidFill>
              </a:rPr>
              <a:t>At the end of the lesson we will provide you with places outside of school that you could go to for support.</a:t>
            </a:r>
            <a:endParaRPr lang="en-GB" sz="24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567527" y="622973"/>
            <a:ext cx="4803636" cy="1311664"/>
          </a:xfrm>
        </p:spPr>
        <p:txBody>
          <a:bodyPr vert="horz" lIns="91440" tIns="45720" rIns="91440" bIns="45720" rtlCol="0">
            <a:normAutofit/>
          </a:bodyPr>
          <a:lstStyle/>
          <a:p>
            <a:r>
              <a:rPr lang="en-US" b="1" dirty="0">
                <a:solidFill>
                  <a:srgbClr val="18A7E0"/>
                </a:solidFill>
                <a:latin typeface="+mn-lt"/>
              </a:rPr>
              <a:t>Activity One</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567528" y="1934637"/>
            <a:ext cx="5352904" cy="4008963"/>
          </a:xfrm>
        </p:spPr>
        <p:txBody>
          <a:bodyPr vert="horz" lIns="91440" tIns="45720" rIns="91440" bIns="45720" rtlCol="0" anchor="ctr">
            <a:normAutofit/>
          </a:bodyPr>
          <a:lstStyle/>
          <a:p>
            <a:pPr marL="0" indent="0">
              <a:buNone/>
            </a:pPr>
            <a:r>
              <a:rPr lang="en-US" sz="3600" dirty="0">
                <a:solidFill>
                  <a:srgbClr val="000000"/>
                </a:solidFill>
              </a:rPr>
              <a:t>We are now going to re-watch the video about Katie and Jessica.</a:t>
            </a:r>
          </a:p>
          <a:p>
            <a:pPr marL="0" indent="0">
              <a:buNone/>
            </a:pPr>
            <a:endParaRPr lang="en-US" sz="3600" dirty="0">
              <a:solidFill>
                <a:srgbClr val="000000"/>
              </a:solidFill>
            </a:endParaRPr>
          </a:p>
          <a:p>
            <a:pPr marL="0" indent="0">
              <a:buNone/>
            </a:pPr>
            <a:r>
              <a:rPr lang="en-US" sz="3600" dirty="0">
                <a:solidFill>
                  <a:srgbClr val="18A7E0"/>
                </a:solidFill>
                <a:hlinkClick r:id="rId4">
                  <a:extLst>
                    <a:ext uri="{A12FA001-AC4F-418D-AE19-62706E023703}">
                      <ahyp:hlinkClr xmlns:ahyp="http://schemas.microsoft.com/office/drawing/2018/hyperlinkcolor" val="tx"/>
                    </a:ext>
                  </a:extLst>
                </a:hlinkClick>
              </a:rPr>
              <a:t>https://www.youtube.com/watch?v=dsnyCIavIEM</a:t>
            </a:r>
            <a:r>
              <a:rPr lang="en-US" sz="3600" dirty="0">
                <a:solidFill>
                  <a:srgbClr val="18A7E0"/>
                </a:solidFill>
              </a:rPr>
              <a:t> </a:t>
            </a:r>
          </a:p>
        </p:txBody>
      </p:sp>
      <p:sp>
        <p:nvSpPr>
          <p:cNvPr id="37"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a:extLst>
              <a:ext uri="{FF2B5EF4-FFF2-40B4-BE49-F238E27FC236}">
                <a16:creationId xmlns:a16="http://schemas.microsoft.com/office/drawing/2014/main" id="{6B6AA21C-BF89-854F-ADAD-F21A1BEF6E76}"/>
              </a:ext>
            </a:extLst>
          </p:cNvPr>
          <p:cNvPicPr>
            <a:picLocks noChangeAspect="1"/>
          </p:cNvPicPr>
          <p:nvPr/>
        </p:nvPicPr>
        <p:blipFill>
          <a:blip r:embed="rId5"/>
          <a:srcRect l="26024" r="26024"/>
          <a:stretch/>
        </p:blipFill>
        <p:spPr>
          <a:xfrm>
            <a:off x="6893317" y="760562"/>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pic>
        <p:nvPicPr>
          <p:cNvPr id="8" name="Picture 7" descr="A picture containing clock&#10;&#10;Description automatically generated">
            <a:extLst>
              <a:ext uri="{FF2B5EF4-FFF2-40B4-BE49-F238E27FC236}">
                <a16:creationId xmlns:a16="http://schemas.microsoft.com/office/drawing/2014/main" id="{96B61A59-2283-3849-8A3C-5FFCA45C5F11}"/>
              </a:ext>
            </a:extLst>
          </p:cNvPr>
          <p:cNvPicPr>
            <a:picLocks noChangeAspect="1"/>
          </p:cNvPicPr>
          <p:nvPr/>
        </p:nvPicPr>
        <p:blipFill>
          <a:blip r:embed="rId6"/>
          <a:stretch>
            <a:fillRect/>
          </a:stretch>
        </p:blipFill>
        <p:spPr>
          <a:xfrm>
            <a:off x="0" y="6235027"/>
            <a:ext cx="2597326" cy="650461"/>
          </a:xfrm>
          <a:prstGeom prst="rect">
            <a:avLst/>
          </a:prstGeom>
          <a:solidFill>
            <a:schemeClr val="bg1">
              <a:alpha val="53000"/>
            </a:schemeClr>
          </a:solidFill>
        </p:spPr>
      </p:pic>
    </p:spTree>
    <p:extLst>
      <p:ext uri="{BB962C8B-B14F-4D97-AF65-F5344CB8AC3E}">
        <p14:creationId xmlns:p14="http://schemas.microsoft.com/office/powerpoint/2010/main" val="825087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3687C9B-9DF9-5B4E-917F-CFA5D3CB6575}"/>
              </a:ext>
            </a:extLst>
          </p:cNvPr>
          <p:cNvPicPr>
            <a:picLocks noChangeAspect="1"/>
          </p:cNvPicPr>
          <p:nvPr/>
        </p:nvPicPr>
        <p:blipFill>
          <a:blip r:embed="rId3"/>
          <a:srcRect t="71" b="71"/>
          <a:stretch/>
        </p:blipFill>
        <p:spPr>
          <a:xfrm>
            <a:off x="5491133" y="286529"/>
            <a:ext cx="2275744" cy="2275744"/>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8" name="Picture 7">
            <a:extLst>
              <a:ext uri="{FF2B5EF4-FFF2-40B4-BE49-F238E27FC236}">
                <a16:creationId xmlns:a16="http://schemas.microsoft.com/office/drawing/2014/main" id="{D363193D-6DAF-A047-AAD4-565389CD79F8}"/>
              </a:ext>
            </a:extLst>
          </p:cNvPr>
          <p:cNvPicPr>
            <a:picLocks noChangeAspect="1"/>
          </p:cNvPicPr>
          <p:nvPr/>
        </p:nvPicPr>
        <p:blipFill>
          <a:blip r:embed="rId4"/>
          <a:srcRect t="9328" b="9328"/>
          <a:stretch/>
        </p:blipFill>
        <p:spPr>
          <a:xfrm>
            <a:off x="5734231" y="2527224"/>
            <a:ext cx="3316388" cy="3316386"/>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6" name="Picture 5" descr="A picture containing photo, covered, room, street&#10;&#10;Description automatically generated">
            <a:extLst>
              <a:ext uri="{FF2B5EF4-FFF2-40B4-BE49-F238E27FC236}">
                <a16:creationId xmlns:a16="http://schemas.microsoft.com/office/drawing/2014/main" id="{A60C6DA8-D674-A142-A129-51E036258C1C}"/>
              </a:ext>
            </a:extLst>
          </p:cNvPr>
          <p:cNvPicPr>
            <a:picLocks noChangeAspect="1"/>
          </p:cNvPicPr>
          <p:nvPr/>
        </p:nvPicPr>
        <p:blipFill rotWithShape="1">
          <a:blip r:embed="rId5">
            <a:alphaModFix/>
          </a:blip>
          <a:srcRect l="4796" r="30764" b="3"/>
          <a:stretch/>
        </p:blipFill>
        <p:spPr>
          <a:xfrm>
            <a:off x="7786846" y="1"/>
            <a:ext cx="4405154" cy="3776782"/>
          </a:xfrm>
          <a:custGeom>
            <a:avLst/>
            <a:gdLst/>
            <a:ahLst/>
            <a:cxnLst/>
            <a:rect l="l" t="t" r="r" b="b"/>
            <a:pathLst>
              <a:path w="4405154" h="3776782">
                <a:moveTo>
                  <a:pt x="279221" y="0"/>
                </a:moveTo>
                <a:lnTo>
                  <a:pt x="4405154" y="0"/>
                </a:lnTo>
                <a:lnTo>
                  <a:pt x="4405154" y="3055054"/>
                </a:lnTo>
                <a:lnTo>
                  <a:pt x="4266200" y="3181344"/>
                </a:lnTo>
                <a:cubicBezTo>
                  <a:pt x="3815461" y="3553326"/>
                  <a:pt x="3237603" y="3776782"/>
                  <a:pt x="2607554" y="3776782"/>
                </a:cubicBezTo>
                <a:cubicBezTo>
                  <a:pt x="1167442" y="3776782"/>
                  <a:pt x="0" y="2609341"/>
                  <a:pt x="0" y="1169228"/>
                </a:cubicBezTo>
                <a:cubicBezTo>
                  <a:pt x="0" y="809200"/>
                  <a:pt x="72965" y="466214"/>
                  <a:pt x="204915" y="154250"/>
                </a:cubicBezTo>
                <a:close/>
              </a:path>
            </a:pathLst>
          </a:custGeom>
          <a:effectLst>
            <a:softEdge rad="0"/>
          </a:effectLst>
        </p:spPr>
      </p:pic>
      <p:pic>
        <p:nvPicPr>
          <p:cNvPr id="10" name="Picture 9">
            <a:extLst>
              <a:ext uri="{FF2B5EF4-FFF2-40B4-BE49-F238E27FC236}">
                <a16:creationId xmlns:a16="http://schemas.microsoft.com/office/drawing/2014/main" id="{72E11271-E265-A943-A394-A2851438BAA0}"/>
              </a:ext>
            </a:extLst>
          </p:cNvPr>
          <p:cNvPicPr>
            <a:picLocks noChangeAspect="1"/>
          </p:cNvPicPr>
          <p:nvPr/>
        </p:nvPicPr>
        <p:blipFill>
          <a:blip r:embed="rId6"/>
          <a:srcRect l="13774" r="13774"/>
          <a:stretch/>
        </p:blipFill>
        <p:spPr>
          <a:xfrm>
            <a:off x="8738478" y="3917271"/>
            <a:ext cx="3453522" cy="2950205"/>
          </a:xfrm>
          <a:custGeom>
            <a:avLst/>
            <a:gdLst/>
            <a:ahLst/>
            <a:cxnLst/>
            <a:rect l="l" t="t" r="r" b="b"/>
            <a:pathLst>
              <a:path w="3453522" h="2950205">
                <a:moveTo>
                  <a:pt x="1901420" y="0"/>
                </a:moveTo>
                <a:cubicBezTo>
                  <a:pt x="2492116" y="0"/>
                  <a:pt x="3019900" y="269355"/>
                  <a:pt x="3368648" y="691940"/>
                </a:cubicBezTo>
                <a:lnTo>
                  <a:pt x="3453522" y="805440"/>
                </a:lnTo>
                <a:lnTo>
                  <a:pt x="3453522" y="2950205"/>
                </a:lnTo>
                <a:lnTo>
                  <a:pt x="316036" y="2950205"/>
                </a:lnTo>
                <a:lnTo>
                  <a:pt x="229491" y="2807749"/>
                </a:lnTo>
                <a:cubicBezTo>
                  <a:pt x="83134" y="2538330"/>
                  <a:pt x="0" y="2229583"/>
                  <a:pt x="0" y="1901419"/>
                </a:cubicBezTo>
                <a:cubicBezTo>
                  <a:pt x="0" y="851294"/>
                  <a:pt x="851295" y="0"/>
                  <a:pt x="1901420" y="0"/>
                </a:cubicBezTo>
                <a:close/>
              </a:path>
            </a:pathLst>
          </a:custGeom>
          <a:effectLst>
            <a:softEdge rad="0"/>
          </a:effectLst>
        </p:spPr>
      </p:pic>
      <p:pic>
        <p:nvPicPr>
          <p:cNvPr id="17" name="Picture 16">
            <a:extLst>
              <a:ext uri="{FF2B5EF4-FFF2-40B4-BE49-F238E27FC236}">
                <a16:creationId xmlns:a16="http://schemas.microsoft.com/office/drawing/2014/main" id="{8557749F-B943-4D30-8F08-8AA92F25A8A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185858" y="277052"/>
            <a:ext cx="5310759" cy="924433"/>
          </a:xfrm>
        </p:spPr>
        <p:txBody>
          <a:bodyPr vert="horz" lIns="91440" tIns="45720" rIns="91440" bIns="45720" rtlCol="0">
            <a:normAutofit fontScale="90000"/>
          </a:bodyPr>
          <a:lstStyle/>
          <a:p>
            <a:r>
              <a:rPr lang="en-US" sz="4000" b="1" dirty="0">
                <a:solidFill>
                  <a:srgbClr val="18A7E0"/>
                </a:solidFill>
                <a:latin typeface="+mn-lt"/>
              </a:rPr>
              <a:t>Impression Management</a:t>
            </a:r>
          </a:p>
        </p:txBody>
      </p:sp>
      <p:pic>
        <p:nvPicPr>
          <p:cNvPr id="11" name="Picture 10">
            <a:extLst>
              <a:ext uri="{FF2B5EF4-FFF2-40B4-BE49-F238E27FC236}">
                <a16:creationId xmlns:a16="http://schemas.microsoft.com/office/drawing/2014/main" id="{F6418826-D745-FA43-8027-4B4FF3F604AC}"/>
              </a:ext>
            </a:extLst>
          </p:cNvPr>
          <p:cNvPicPr>
            <a:picLocks noChangeAspect="1"/>
          </p:cNvPicPr>
          <p:nvPr/>
        </p:nvPicPr>
        <p:blipFill>
          <a:blip r:embed="rId8"/>
          <a:srcRect t="205" b="205"/>
          <a:stretch/>
        </p:blipFill>
        <p:spPr>
          <a:xfrm>
            <a:off x="7786846" y="0"/>
            <a:ext cx="4405154" cy="3776782"/>
          </a:xfrm>
          <a:custGeom>
            <a:avLst/>
            <a:gdLst/>
            <a:ahLst/>
            <a:cxnLst/>
            <a:rect l="l" t="t" r="r" b="b"/>
            <a:pathLst>
              <a:path w="4405154" h="3776782">
                <a:moveTo>
                  <a:pt x="279221" y="0"/>
                </a:moveTo>
                <a:lnTo>
                  <a:pt x="4405154" y="0"/>
                </a:lnTo>
                <a:lnTo>
                  <a:pt x="4405154" y="3055054"/>
                </a:lnTo>
                <a:lnTo>
                  <a:pt x="4266200" y="3181344"/>
                </a:lnTo>
                <a:cubicBezTo>
                  <a:pt x="3815461" y="3553326"/>
                  <a:pt x="3237603" y="3776782"/>
                  <a:pt x="2607554" y="3776782"/>
                </a:cubicBezTo>
                <a:cubicBezTo>
                  <a:pt x="1167442" y="3776782"/>
                  <a:pt x="0" y="2609341"/>
                  <a:pt x="0" y="1169228"/>
                </a:cubicBezTo>
                <a:cubicBezTo>
                  <a:pt x="0" y="809200"/>
                  <a:pt x="72965" y="466214"/>
                  <a:pt x="204915" y="154250"/>
                </a:cubicBezTo>
                <a:close/>
              </a:path>
            </a:pathLst>
          </a:custGeom>
          <a:effectLst>
            <a:softEdge rad="0"/>
          </a:effectLst>
        </p:spPr>
      </p:pic>
      <p:sp>
        <p:nvSpPr>
          <p:cNvPr id="14" name="Title 1">
            <a:extLst>
              <a:ext uri="{FF2B5EF4-FFF2-40B4-BE49-F238E27FC236}">
                <a16:creationId xmlns:a16="http://schemas.microsoft.com/office/drawing/2014/main" id="{B2FA98BA-B114-8E46-8F45-060073D97678}"/>
              </a:ext>
            </a:extLst>
          </p:cNvPr>
          <p:cNvSpPr txBox="1">
            <a:spLocks/>
          </p:cNvSpPr>
          <p:nvPr/>
        </p:nvSpPr>
        <p:spPr>
          <a:xfrm>
            <a:off x="191341" y="1210961"/>
            <a:ext cx="5354798" cy="5360509"/>
          </a:xfrm>
          <a:custGeom>
            <a:avLst/>
            <a:gdLst>
              <a:gd name="connsiteX0" fmla="*/ 0 w 5354798"/>
              <a:gd name="connsiteY0" fmla="*/ 0 h 5360509"/>
              <a:gd name="connsiteX1" fmla="*/ 615802 w 5354798"/>
              <a:gd name="connsiteY1" fmla="*/ 0 h 5360509"/>
              <a:gd name="connsiteX2" fmla="*/ 1124508 w 5354798"/>
              <a:gd name="connsiteY2" fmla="*/ 0 h 5360509"/>
              <a:gd name="connsiteX3" fmla="*/ 1900953 w 5354798"/>
              <a:gd name="connsiteY3" fmla="*/ 0 h 5360509"/>
              <a:gd name="connsiteX4" fmla="*/ 2516755 w 5354798"/>
              <a:gd name="connsiteY4" fmla="*/ 0 h 5360509"/>
              <a:gd name="connsiteX5" fmla="*/ 3132557 w 5354798"/>
              <a:gd name="connsiteY5" fmla="*/ 0 h 5360509"/>
              <a:gd name="connsiteX6" fmla="*/ 3909003 w 5354798"/>
              <a:gd name="connsiteY6" fmla="*/ 0 h 5360509"/>
              <a:gd name="connsiteX7" fmla="*/ 4471256 w 5354798"/>
              <a:gd name="connsiteY7" fmla="*/ 0 h 5360509"/>
              <a:gd name="connsiteX8" fmla="*/ 5354798 w 5354798"/>
              <a:gd name="connsiteY8" fmla="*/ 0 h 5360509"/>
              <a:gd name="connsiteX9" fmla="*/ 5354798 w 5354798"/>
              <a:gd name="connsiteY9" fmla="*/ 777274 h 5360509"/>
              <a:gd name="connsiteX10" fmla="*/ 5354798 w 5354798"/>
              <a:gd name="connsiteY10" fmla="*/ 1340127 h 5360509"/>
              <a:gd name="connsiteX11" fmla="*/ 5354798 w 5354798"/>
              <a:gd name="connsiteY11" fmla="*/ 2010191 h 5360509"/>
              <a:gd name="connsiteX12" fmla="*/ 5354798 w 5354798"/>
              <a:gd name="connsiteY12" fmla="*/ 2733860 h 5360509"/>
              <a:gd name="connsiteX13" fmla="*/ 5354798 w 5354798"/>
              <a:gd name="connsiteY13" fmla="*/ 3243108 h 5360509"/>
              <a:gd name="connsiteX14" fmla="*/ 5354798 w 5354798"/>
              <a:gd name="connsiteY14" fmla="*/ 3913172 h 5360509"/>
              <a:gd name="connsiteX15" fmla="*/ 5354798 w 5354798"/>
              <a:gd name="connsiteY15" fmla="*/ 4583235 h 5360509"/>
              <a:gd name="connsiteX16" fmla="*/ 5354798 w 5354798"/>
              <a:gd name="connsiteY16" fmla="*/ 5360509 h 5360509"/>
              <a:gd name="connsiteX17" fmla="*/ 4631900 w 5354798"/>
              <a:gd name="connsiteY17" fmla="*/ 5360509 h 5360509"/>
              <a:gd name="connsiteX18" fmla="*/ 3962551 w 5354798"/>
              <a:gd name="connsiteY18" fmla="*/ 5360509 h 5360509"/>
              <a:gd name="connsiteX19" fmla="*/ 3453845 w 5354798"/>
              <a:gd name="connsiteY19" fmla="*/ 5360509 h 5360509"/>
              <a:gd name="connsiteX20" fmla="*/ 2891591 w 5354798"/>
              <a:gd name="connsiteY20" fmla="*/ 5360509 h 5360509"/>
              <a:gd name="connsiteX21" fmla="*/ 2115145 w 5354798"/>
              <a:gd name="connsiteY21" fmla="*/ 5360509 h 5360509"/>
              <a:gd name="connsiteX22" fmla="*/ 1445795 w 5354798"/>
              <a:gd name="connsiteY22" fmla="*/ 5360509 h 5360509"/>
              <a:gd name="connsiteX23" fmla="*/ 883542 w 5354798"/>
              <a:gd name="connsiteY23" fmla="*/ 5360509 h 5360509"/>
              <a:gd name="connsiteX24" fmla="*/ 0 w 5354798"/>
              <a:gd name="connsiteY24" fmla="*/ 5360509 h 5360509"/>
              <a:gd name="connsiteX25" fmla="*/ 0 w 5354798"/>
              <a:gd name="connsiteY25" fmla="*/ 4851261 h 5360509"/>
              <a:gd name="connsiteX26" fmla="*/ 0 w 5354798"/>
              <a:gd name="connsiteY26" fmla="*/ 4342012 h 5360509"/>
              <a:gd name="connsiteX27" fmla="*/ 0 w 5354798"/>
              <a:gd name="connsiteY27" fmla="*/ 3618344 h 5360509"/>
              <a:gd name="connsiteX28" fmla="*/ 0 w 5354798"/>
              <a:gd name="connsiteY28" fmla="*/ 3055490 h 5360509"/>
              <a:gd name="connsiteX29" fmla="*/ 0 w 5354798"/>
              <a:gd name="connsiteY29" fmla="*/ 2278216 h 5360509"/>
              <a:gd name="connsiteX30" fmla="*/ 0 w 5354798"/>
              <a:gd name="connsiteY30" fmla="*/ 1661758 h 5360509"/>
              <a:gd name="connsiteX31" fmla="*/ 0 w 5354798"/>
              <a:gd name="connsiteY31" fmla="*/ 1152509 h 5360509"/>
              <a:gd name="connsiteX32" fmla="*/ 0 w 5354798"/>
              <a:gd name="connsiteY32" fmla="*/ 0 h 536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354798" h="5360509" extrusionOk="0">
                <a:moveTo>
                  <a:pt x="0" y="0"/>
                </a:moveTo>
                <a:cubicBezTo>
                  <a:pt x="127039" y="-10106"/>
                  <a:pt x="317497" y="-11005"/>
                  <a:pt x="615802" y="0"/>
                </a:cubicBezTo>
                <a:cubicBezTo>
                  <a:pt x="914107" y="11005"/>
                  <a:pt x="985444" y="5718"/>
                  <a:pt x="1124508" y="0"/>
                </a:cubicBezTo>
                <a:cubicBezTo>
                  <a:pt x="1263572" y="-5718"/>
                  <a:pt x="1615531" y="-6519"/>
                  <a:pt x="1900953" y="0"/>
                </a:cubicBezTo>
                <a:cubicBezTo>
                  <a:pt x="2186375" y="6519"/>
                  <a:pt x="2264881" y="5648"/>
                  <a:pt x="2516755" y="0"/>
                </a:cubicBezTo>
                <a:cubicBezTo>
                  <a:pt x="2768629" y="-5648"/>
                  <a:pt x="2950611" y="20716"/>
                  <a:pt x="3132557" y="0"/>
                </a:cubicBezTo>
                <a:cubicBezTo>
                  <a:pt x="3314503" y="-20716"/>
                  <a:pt x="3658556" y="4370"/>
                  <a:pt x="3909003" y="0"/>
                </a:cubicBezTo>
                <a:cubicBezTo>
                  <a:pt x="4159450" y="-4370"/>
                  <a:pt x="4327416" y="-7732"/>
                  <a:pt x="4471256" y="0"/>
                </a:cubicBezTo>
                <a:cubicBezTo>
                  <a:pt x="4615096" y="7732"/>
                  <a:pt x="4963521" y="36936"/>
                  <a:pt x="5354798" y="0"/>
                </a:cubicBezTo>
                <a:cubicBezTo>
                  <a:pt x="5364070" y="314569"/>
                  <a:pt x="5356284" y="478773"/>
                  <a:pt x="5354798" y="777274"/>
                </a:cubicBezTo>
                <a:cubicBezTo>
                  <a:pt x="5353312" y="1075775"/>
                  <a:pt x="5369662" y="1090391"/>
                  <a:pt x="5354798" y="1340127"/>
                </a:cubicBezTo>
                <a:cubicBezTo>
                  <a:pt x="5339934" y="1589863"/>
                  <a:pt x="5337084" y="1775653"/>
                  <a:pt x="5354798" y="2010191"/>
                </a:cubicBezTo>
                <a:cubicBezTo>
                  <a:pt x="5372512" y="2244729"/>
                  <a:pt x="5355105" y="2463995"/>
                  <a:pt x="5354798" y="2733860"/>
                </a:cubicBezTo>
                <a:cubicBezTo>
                  <a:pt x="5354491" y="3003725"/>
                  <a:pt x="5370747" y="3023837"/>
                  <a:pt x="5354798" y="3243108"/>
                </a:cubicBezTo>
                <a:cubicBezTo>
                  <a:pt x="5338849" y="3462379"/>
                  <a:pt x="5381989" y="3642472"/>
                  <a:pt x="5354798" y="3913172"/>
                </a:cubicBezTo>
                <a:cubicBezTo>
                  <a:pt x="5327607" y="4183872"/>
                  <a:pt x="5355891" y="4290933"/>
                  <a:pt x="5354798" y="4583235"/>
                </a:cubicBezTo>
                <a:cubicBezTo>
                  <a:pt x="5353705" y="4875537"/>
                  <a:pt x="5386635" y="5119438"/>
                  <a:pt x="5354798" y="5360509"/>
                </a:cubicBezTo>
                <a:cubicBezTo>
                  <a:pt x="5147799" y="5396169"/>
                  <a:pt x="4832641" y="5328101"/>
                  <a:pt x="4631900" y="5360509"/>
                </a:cubicBezTo>
                <a:cubicBezTo>
                  <a:pt x="4431159" y="5392917"/>
                  <a:pt x="4281720" y="5386625"/>
                  <a:pt x="3962551" y="5360509"/>
                </a:cubicBezTo>
                <a:cubicBezTo>
                  <a:pt x="3643382" y="5334393"/>
                  <a:pt x="3650801" y="5356063"/>
                  <a:pt x="3453845" y="5360509"/>
                </a:cubicBezTo>
                <a:cubicBezTo>
                  <a:pt x="3256889" y="5364955"/>
                  <a:pt x="3149952" y="5333483"/>
                  <a:pt x="2891591" y="5360509"/>
                </a:cubicBezTo>
                <a:cubicBezTo>
                  <a:pt x="2633230" y="5387535"/>
                  <a:pt x="2315698" y="5347758"/>
                  <a:pt x="2115145" y="5360509"/>
                </a:cubicBezTo>
                <a:cubicBezTo>
                  <a:pt x="1914592" y="5373260"/>
                  <a:pt x="1747036" y="5344165"/>
                  <a:pt x="1445795" y="5360509"/>
                </a:cubicBezTo>
                <a:cubicBezTo>
                  <a:pt x="1144554" y="5376854"/>
                  <a:pt x="1160982" y="5341764"/>
                  <a:pt x="883542" y="5360509"/>
                </a:cubicBezTo>
                <a:cubicBezTo>
                  <a:pt x="606102" y="5379254"/>
                  <a:pt x="349571" y="5326949"/>
                  <a:pt x="0" y="5360509"/>
                </a:cubicBezTo>
                <a:cubicBezTo>
                  <a:pt x="-21730" y="5252186"/>
                  <a:pt x="16185" y="5018678"/>
                  <a:pt x="0" y="4851261"/>
                </a:cubicBezTo>
                <a:cubicBezTo>
                  <a:pt x="-16185" y="4683844"/>
                  <a:pt x="-11642" y="4455526"/>
                  <a:pt x="0" y="4342012"/>
                </a:cubicBezTo>
                <a:cubicBezTo>
                  <a:pt x="11642" y="4228498"/>
                  <a:pt x="23161" y="3765384"/>
                  <a:pt x="0" y="3618344"/>
                </a:cubicBezTo>
                <a:cubicBezTo>
                  <a:pt x="-23161" y="3471304"/>
                  <a:pt x="24662" y="3307482"/>
                  <a:pt x="0" y="3055490"/>
                </a:cubicBezTo>
                <a:cubicBezTo>
                  <a:pt x="-24662" y="2803498"/>
                  <a:pt x="25857" y="2450994"/>
                  <a:pt x="0" y="2278216"/>
                </a:cubicBezTo>
                <a:cubicBezTo>
                  <a:pt x="-25857" y="2105438"/>
                  <a:pt x="28153" y="1885136"/>
                  <a:pt x="0" y="1661758"/>
                </a:cubicBezTo>
                <a:cubicBezTo>
                  <a:pt x="-28153" y="1438380"/>
                  <a:pt x="1723" y="1292289"/>
                  <a:pt x="0" y="1152509"/>
                </a:cubicBezTo>
                <a:cubicBezTo>
                  <a:pt x="-1723" y="1012729"/>
                  <a:pt x="-43599" y="486047"/>
                  <a:pt x="0" y="0"/>
                </a:cubicBezTo>
                <a:close/>
              </a:path>
            </a:pathLst>
          </a:custGeom>
          <a:noFill/>
          <a:ln>
            <a:solidFill>
              <a:srgbClr val="18A7E0">
                <a:alpha val="0"/>
              </a:srgbClr>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200" dirty="0">
                <a:latin typeface="+mn-lt"/>
              </a:rPr>
              <a:t>Some problems with impression management come when:</a:t>
            </a:r>
          </a:p>
          <a:p>
            <a:pPr>
              <a:lnSpc>
                <a:spcPct val="100000"/>
              </a:lnSpc>
            </a:pPr>
            <a:endParaRPr lang="en-GB" sz="2200" dirty="0">
              <a:latin typeface="+mn-lt"/>
            </a:endParaRPr>
          </a:p>
          <a:p>
            <a:pPr marL="342900" indent="-342900">
              <a:lnSpc>
                <a:spcPct val="100000"/>
              </a:lnSpc>
              <a:buFont typeface="Arial" panose="020B0604020202020204" pitchFamily="34" charset="0"/>
              <a:buChar char="•"/>
            </a:pPr>
            <a:r>
              <a:rPr lang="en-GB" sz="2200" dirty="0">
                <a:latin typeface="+mn-lt"/>
              </a:rPr>
              <a:t>We assume that the person is always and only like the image they are presenting.</a:t>
            </a:r>
          </a:p>
          <a:p>
            <a:pPr marL="342900" indent="-342900">
              <a:lnSpc>
                <a:spcPct val="100000"/>
              </a:lnSpc>
              <a:buFont typeface="Arial" panose="020B0604020202020204" pitchFamily="34" charset="0"/>
              <a:buChar char="•"/>
            </a:pPr>
            <a:endParaRPr lang="en-GB" sz="2200" dirty="0">
              <a:latin typeface="+mn-lt"/>
            </a:endParaRPr>
          </a:p>
          <a:p>
            <a:pPr marL="342900" indent="-342900">
              <a:lnSpc>
                <a:spcPct val="100000"/>
              </a:lnSpc>
              <a:buFont typeface="Arial" panose="020B0604020202020204" pitchFamily="34" charset="0"/>
              <a:buChar char="•"/>
            </a:pPr>
            <a:r>
              <a:rPr lang="en-GB" sz="2200" dirty="0">
                <a:latin typeface="+mn-lt"/>
              </a:rPr>
              <a:t>When we compare ourselves as we are to the image they are presenting without paying attention to or acknowledging the steps they have taken to present themselves that way.</a:t>
            </a:r>
          </a:p>
          <a:p>
            <a:pPr marL="342900" indent="-342900">
              <a:lnSpc>
                <a:spcPct val="100000"/>
              </a:lnSpc>
              <a:buFont typeface="Arial" panose="020B0604020202020204" pitchFamily="34" charset="0"/>
              <a:buChar char="•"/>
            </a:pPr>
            <a:endParaRPr lang="en-GB" sz="2200" dirty="0">
              <a:latin typeface="+mn-lt"/>
            </a:endParaRPr>
          </a:p>
          <a:p>
            <a:pPr marL="342900" indent="-342900">
              <a:lnSpc>
                <a:spcPct val="100000"/>
              </a:lnSpc>
              <a:buFont typeface="Arial" panose="020B0604020202020204" pitchFamily="34" charset="0"/>
              <a:buChar char="•"/>
            </a:pPr>
            <a:r>
              <a:rPr lang="en-GB" sz="2200" dirty="0">
                <a:latin typeface="+mn-lt"/>
              </a:rPr>
              <a:t>The image we are presenting gets in the way of, or stops us being honest with ourselves about our feelings and seeking the help and support we need.</a:t>
            </a:r>
          </a:p>
        </p:txBody>
      </p:sp>
      <p:pic>
        <p:nvPicPr>
          <p:cNvPr id="16" name="Picture 15" descr="A picture containing clock&#10;&#10;Description automatically generated">
            <a:extLst>
              <a:ext uri="{FF2B5EF4-FFF2-40B4-BE49-F238E27FC236}">
                <a16:creationId xmlns:a16="http://schemas.microsoft.com/office/drawing/2014/main" id="{156BACAC-F4AF-8C43-A727-A5145DA5C45B}"/>
              </a:ext>
            </a:extLst>
          </p:cNvPr>
          <p:cNvPicPr>
            <a:picLocks noChangeAspect="1"/>
          </p:cNvPicPr>
          <p:nvPr/>
        </p:nvPicPr>
        <p:blipFill>
          <a:blip r:embed="rId9"/>
          <a:stretch>
            <a:fillRect/>
          </a:stretch>
        </p:blipFill>
        <p:spPr>
          <a:xfrm>
            <a:off x="5546139" y="6007272"/>
            <a:ext cx="3290624" cy="824087"/>
          </a:xfrm>
          <a:prstGeom prst="rect">
            <a:avLst/>
          </a:prstGeom>
        </p:spPr>
      </p:pic>
    </p:spTree>
    <p:extLst>
      <p:ext uri="{BB962C8B-B14F-4D97-AF65-F5344CB8AC3E}">
        <p14:creationId xmlns:p14="http://schemas.microsoft.com/office/powerpoint/2010/main" val="301214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6368" r="6368"/>
          <a:stretch/>
        </p:blipFill>
        <p:spPr>
          <a:xfrm>
            <a:off x="6083786" y="-168316"/>
            <a:ext cx="6261330" cy="3932313"/>
          </a:xfrm>
          <a:prstGeom prst="rect">
            <a:avLst/>
          </a:prstGeom>
          <a:effectLst>
            <a:softEdge rad="533400"/>
          </a:effectLst>
        </p:spPr>
      </p:pic>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96127" y="1195748"/>
            <a:ext cx="5990373" cy="2233251"/>
          </a:xfrm>
        </p:spPr>
        <p:txBody>
          <a:bodyPr vert="horz" lIns="91440" tIns="45720" rIns="91440" bIns="45720" rtlCol="0" anchor="ctr">
            <a:normAutofit fontScale="92500" lnSpcReduction="10000"/>
          </a:bodyPr>
          <a:lstStyle/>
          <a:p>
            <a:pPr>
              <a:lnSpc>
                <a:spcPct val="120000"/>
              </a:lnSpc>
            </a:pPr>
            <a:r>
              <a:rPr lang="en-GB" sz="2000" dirty="0"/>
              <a:t>Identify the different ways shown in the video that Jessica manages the impression she creates online and in real-life. </a:t>
            </a:r>
          </a:p>
          <a:p>
            <a:pPr>
              <a:lnSpc>
                <a:spcPct val="120000"/>
              </a:lnSpc>
            </a:pPr>
            <a:r>
              <a:rPr lang="en-GB" sz="2000" dirty="0"/>
              <a:t>Identify the different problems that might come from this and affect Jessica directly  and affect others (including people she doesn’t know).</a:t>
            </a:r>
          </a:p>
        </p:txBody>
      </p:sp>
      <p:pic>
        <p:nvPicPr>
          <p:cNvPr id="8" name="Picture 7" descr="A picture containing clock&#10;&#10;Description automatically generated">
            <a:extLst>
              <a:ext uri="{FF2B5EF4-FFF2-40B4-BE49-F238E27FC236}">
                <a16:creationId xmlns:a16="http://schemas.microsoft.com/office/drawing/2014/main" id="{4DDFCFD8-C983-F74E-A08E-B75872DF2B55}"/>
              </a:ext>
            </a:extLst>
          </p:cNvPr>
          <p:cNvPicPr>
            <a:picLocks noChangeAspect="1"/>
          </p:cNvPicPr>
          <p:nvPr/>
        </p:nvPicPr>
        <p:blipFill>
          <a:blip r:embed="rId4"/>
          <a:stretch>
            <a:fillRect/>
          </a:stretch>
        </p:blipFill>
        <p:spPr>
          <a:xfrm>
            <a:off x="9594674" y="6207539"/>
            <a:ext cx="2597326" cy="650461"/>
          </a:xfrm>
          <a:prstGeom prst="rect">
            <a:avLst/>
          </a:prstGeom>
          <a:solidFill>
            <a:schemeClr val="bg1">
              <a:alpha val="29000"/>
            </a:schemeClr>
          </a:solidFill>
        </p:spPr>
      </p:pic>
      <p:pic>
        <p:nvPicPr>
          <p:cNvPr id="9" name="Picture 8">
            <a:extLst>
              <a:ext uri="{FF2B5EF4-FFF2-40B4-BE49-F238E27FC236}">
                <a16:creationId xmlns:a16="http://schemas.microsoft.com/office/drawing/2014/main" id="{9FBFEF7F-ABAF-2743-B32D-8E7B261A52D7}"/>
              </a:ext>
            </a:extLst>
          </p:cNvPr>
          <p:cNvPicPr>
            <a:picLocks noChangeAspect="1"/>
          </p:cNvPicPr>
          <p:nvPr/>
        </p:nvPicPr>
        <p:blipFill>
          <a:blip r:embed="rId5"/>
          <a:srcRect l="9119" r="9119"/>
          <a:stretch/>
        </p:blipFill>
        <p:spPr>
          <a:xfrm>
            <a:off x="6096000" y="2642616"/>
            <a:ext cx="6263640" cy="4215384"/>
          </a:xfrm>
          <a:prstGeom prst="rect">
            <a:avLst/>
          </a:prstGeom>
          <a:effectLst>
            <a:softEdge rad="533400"/>
          </a:effectLst>
        </p:spPr>
      </p:pic>
      <p:sp>
        <p:nvSpPr>
          <p:cNvPr id="10" name="Title 1">
            <a:extLst>
              <a:ext uri="{FF2B5EF4-FFF2-40B4-BE49-F238E27FC236}">
                <a16:creationId xmlns:a16="http://schemas.microsoft.com/office/drawing/2014/main" id="{D6E6CB75-6B5A-7D4A-B13E-2B5FD1F0B343}"/>
              </a:ext>
            </a:extLst>
          </p:cNvPr>
          <p:cNvSpPr>
            <a:spLocks noGrp="1"/>
          </p:cNvSpPr>
          <p:nvPr>
            <p:ph type="title"/>
          </p:nvPr>
        </p:nvSpPr>
        <p:spPr>
          <a:xfrm>
            <a:off x="296127" y="281085"/>
            <a:ext cx="4770143" cy="914663"/>
          </a:xfrm>
        </p:spPr>
        <p:txBody>
          <a:bodyPr vert="horz" lIns="91440" tIns="45720" rIns="91440" bIns="45720" rtlCol="0" anchor="ctr">
            <a:normAutofit/>
          </a:bodyPr>
          <a:lstStyle/>
          <a:p>
            <a:r>
              <a:rPr lang="en-US" b="1" dirty="0">
                <a:solidFill>
                  <a:srgbClr val="18A7E0"/>
                </a:solidFill>
                <a:latin typeface="+mn-lt"/>
              </a:rPr>
              <a:t>Activity Two</a:t>
            </a:r>
          </a:p>
        </p:txBody>
      </p:sp>
      <p:pic>
        <p:nvPicPr>
          <p:cNvPr id="4" name="Picture 3">
            <a:extLst>
              <a:ext uri="{FF2B5EF4-FFF2-40B4-BE49-F238E27FC236}">
                <a16:creationId xmlns:a16="http://schemas.microsoft.com/office/drawing/2014/main" id="{AB33B837-84D6-754F-A2B4-79456D2679FB}"/>
              </a:ext>
            </a:extLst>
          </p:cNvPr>
          <p:cNvPicPr>
            <a:picLocks noChangeAspect="1"/>
          </p:cNvPicPr>
          <p:nvPr/>
        </p:nvPicPr>
        <p:blipFill>
          <a:blip r:embed="rId6"/>
          <a:stretch>
            <a:fillRect/>
          </a:stretch>
        </p:blipFill>
        <p:spPr>
          <a:xfrm>
            <a:off x="1103649" y="3429000"/>
            <a:ext cx="4230351" cy="322083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55573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AABAE54-DB35-214C-BB35-FB23BB41DE44}"/>
              </a:ext>
            </a:extLst>
          </p:cNvPr>
          <p:cNvPicPr>
            <a:picLocks noGrp="1" noChangeAspect="1"/>
          </p:cNvPicPr>
          <p:nvPr>
            <p:ph idx="1"/>
          </p:nvPr>
        </p:nvPicPr>
        <p:blipFill>
          <a:blip r:embed="rId3"/>
          <a:srcRect t="22344" b="22344"/>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4" name="Content Placeholder 2">
            <a:extLst>
              <a:ext uri="{FF2B5EF4-FFF2-40B4-BE49-F238E27FC236}">
                <a16:creationId xmlns:a16="http://schemas.microsoft.com/office/drawing/2014/main" id="{2B66A926-DB1B-1A4E-9958-F0905E33FF2F}"/>
              </a:ext>
            </a:extLst>
          </p:cNvPr>
          <p:cNvSpPr txBox="1">
            <a:spLocks/>
          </p:cNvSpPr>
          <p:nvPr/>
        </p:nvSpPr>
        <p:spPr>
          <a:xfrm>
            <a:off x="418514" y="4267200"/>
            <a:ext cx="3848686" cy="1771650"/>
          </a:xfrm>
          <a:prstGeom prst="rect">
            <a:avLst/>
          </a:prstGeom>
          <a:ln>
            <a:solidFill>
              <a:srgbClr val="18A7E0"/>
            </a:solidFill>
            <a:prstDash val="dash"/>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t>Choose one thing that Jessica is doing, pair it with one problem that might come from this and write it in full sentences. </a:t>
            </a:r>
            <a:endParaRPr lang="en-GB" sz="2000" dirty="0">
              <a:solidFill>
                <a:srgbClr val="000000"/>
              </a:solidFill>
            </a:endParaRPr>
          </a:p>
        </p:txBody>
      </p:sp>
      <p:sp>
        <p:nvSpPr>
          <p:cNvPr id="6" name="Rectangle 5">
            <a:extLst>
              <a:ext uri="{FF2B5EF4-FFF2-40B4-BE49-F238E27FC236}">
                <a16:creationId xmlns:a16="http://schemas.microsoft.com/office/drawing/2014/main" id="{497E8E2D-1F59-594C-9F01-7F88EF6F05E5}"/>
              </a:ext>
            </a:extLst>
          </p:cNvPr>
          <p:cNvSpPr/>
          <p:nvPr/>
        </p:nvSpPr>
        <p:spPr>
          <a:xfrm>
            <a:off x="4482060" y="3939489"/>
            <a:ext cx="7510072" cy="2677656"/>
          </a:xfrm>
          <a:prstGeom prst="rect">
            <a:avLst/>
          </a:prstGeom>
        </p:spPr>
        <p:txBody>
          <a:bodyPr wrap="square">
            <a:spAutoFit/>
          </a:bodyPr>
          <a:lstStyle/>
          <a:p>
            <a:r>
              <a:rPr lang="en-GB" sz="2400" b="1" dirty="0">
                <a:solidFill>
                  <a:srgbClr val="18A7E0"/>
                </a:solidFill>
                <a:latin typeface="+mj-lt"/>
              </a:rPr>
              <a:t>Model Answer: </a:t>
            </a:r>
            <a:r>
              <a:rPr lang="en-GB" sz="2400" i="1" dirty="0">
                <a:latin typeface="+mj-lt"/>
              </a:rPr>
              <a:t>Jessica may choose not to share her true feelings online about not getting to spend much quality time with her mum. She should not feel pressure to share personal information online if she doesn’t want to but if her friends don’t have this information and think she is always happy then they may not give Jessica the support and space to talk about her worries that she actually needs.</a:t>
            </a:r>
            <a:endParaRPr lang="en-GB" sz="3200" dirty="0">
              <a:latin typeface="+mj-lt"/>
            </a:endParaRPr>
          </a:p>
        </p:txBody>
      </p:sp>
      <p:pic>
        <p:nvPicPr>
          <p:cNvPr id="7" name="Content Placeholder 4">
            <a:extLst>
              <a:ext uri="{FF2B5EF4-FFF2-40B4-BE49-F238E27FC236}">
                <a16:creationId xmlns:a16="http://schemas.microsoft.com/office/drawing/2014/main" id="{33CDD2C3-23F1-9742-88E0-048B2D9C274E}"/>
              </a:ext>
            </a:extLst>
          </p:cNvPr>
          <p:cNvPicPr>
            <a:picLocks noChangeAspect="1"/>
          </p:cNvPicPr>
          <p:nvPr/>
        </p:nvPicPr>
        <p:blipFill>
          <a:blip r:embed="rId4"/>
          <a:srcRect t="6924" b="6924"/>
          <a:stretch/>
        </p:blipFill>
        <p:spPr>
          <a:xfrm>
            <a:off x="20" y="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pic>
        <p:nvPicPr>
          <p:cNvPr id="8" name="Picture 7" descr="A picture containing clock&#10;&#10;Description automatically generated">
            <a:extLst>
              <a:ext uri="{FF2B5EF4-FFF2-40B4-BE49-F238E27FC236}">
                <a16:creationId xmlns:a16="http://schemas.microsoft.com/office/drawing/2014/main" id="{E51D8155-4065-FB46-AE6B-4BEDB6EC70C5}"/>
              </a:ext>
            </a:extLst>
          </p:cNvPr>
          <p:cNvPicPr>
            <a:picLocks noChangeAspect="1"/>
          </p:cNvPicPr>
          <p:nvPr/>
        </p:nvPicPr>
        <p:blipFill>
          <a:blip r:embed="rId5"/>
          <a:stretch>
            <a:fillRect/>
          </a:stretch>
        </p:blipFill>
        <p:spPr>
          <a:xfrm>
            <a:off x="-47963" y="6207539"/>
            <a:ext cx="2597326" cy="650461"/>
          </a:xfrm>
          <a:prstGeom prst="rect">
            <a:avLst/>
          </a:prstGeom>
          <a:solidFill>
            <a:schemeClr val="bg1">
              <a:alpha val="29000"/>
            </a:schemeClr>
          </a:solidFill>
        </p:spPr>
      </p:pic>
    </p:spTree>
    <p:extLst>
      <p:ext uri="{BB962C8B-B14F-4D97-AF65-F5344CB8AC3E}">
        <p14:creationId xmlns:p14="http://schemas.microsoft.com/office/powerpoint/2010/main" val="1422525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1C62397-0807-CA44-8F2E-307C432193C8}"/>
              </a:ext>
            </a:extLst>
          </p:cNvPr>
          <p:cNvPicPr>
            <a:picLocks noChangeAspect="1"/>
          </p:cNvPicPr>
          <p:nvPr/>
        </p:nvPicPr>
        <p:blipFill>
          <a:blip r:embed="rId3"/>
          <a:srcRect l="15326" r="15326"/>
          <a:stretch/>
        </p:blipFill>
        <p:spPr>
          <a:xfrm>
            <a:off x="3641911" y="10"/>
            <a:ext cx="8668512" cy="6857990"/>
          </a:xfrm>
          <a:prstGeom prst="rect">
            <a:avLst/>
          </a:prstGeom>
        </p:spPr>
      </p:pic>
      <p:sp>
        <p:nvSpPr>
          <p:cNvPr id="52" name="Rectangle 51">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6" name="Rectangle 5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659D6D15-15B3-5A42-893D-068FFFCF272D}"/>
              </a:ext>
            </a:extLst>
          </p:cNvPr>
          <p:cNvSpPr/>
          <p:nvPr/>
        </p:nvSpPr>
        <p:spPr>
          <a:xfrm>
            <a:off x="314796" y="36598"/>
            <a:ext cx="3651278" cy="27675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4400" b="1" dirty="0">
              <a:solidFill>
                <a:srgbClr val="18A7E0"/>
              </a:solidFill>
            </a:endParaRPr>
          </a:p>
          <a:p>
            <a:endParaRPr lang="en-US" sz="4400" b="1" dirty="0">
              <a:solidFill>
                <a:srgbClr val="18A7E0"/>
              </a:solidFill>
            </a:endParaRPr>
          </a:p>
        </p:txBody>
      </p:sp>
      <p:pic>
        <p:nvPicPr>
          <p:cNvPr id="27" name="Picture 26" descr="A picture containing clock&#10;&#10;Description automatically generated">
            <a:extLst>
              <a:ext uri="{FF2B5EF4-FFF2-40B4-BE49-F238E27FC236}">
                <a16:creationId xmlns:a16="http://schemas.microsoft.com/office/drawing/2014/main" id="{84F42BF0-5389-024E-ABB2-9301A7EAAA21}"/>
              </a:ext>
            </a:extLst>
          </p:cNvPr>
          <p:cNvPicPr>
            <a:picLocks noChangeAspect="1"/>
          </p:cNvPicPr>
          <p:nvPr/>
        </p:nvPicPr>
        <p:blipFill>
          <a:blip r:embed="rId4"/>
          <a:stretch>
            <a:fillRect/>
          </a:stretch>
        </p:blipFill>
        <p:spPr>
          <a:xfrm>
            <a:off x="-47963" y="6207539"/>
            <a:ext cx="2597326" cy="650461"/>
          </a:xfrm>
          <a:prstGeom prst="rect">
            <a:avLst/>
          </a:prstGeom>
          <a:solidFill>
            <a:schemeClr val="bg1">
              <a:alpha val="29000"/>
            </a:schemeClr>
          </a:solidFill>
        </p:spPr>
      </p:pic>
      <p:sp>
        <p:nvSpPr>
          <p:cNvPr id="21" name="Content Placeholder 2">
            <a:extLst>
              <a:ext uri="{FF2B5EF4-FFF2-40B4-BE49-F238E27FC236}">
                <a16:creationId xmlns:a16="http://schemas.microsoft.com/office/drawing/2014/main" id="{C746C085-E77A-3C43-B1E0-632CE80963BF}"/>
              </a:ext>
            </a:extLst>
          </p:cNvPr>
          <p:cNvSpPr>
            <a:spLocks noGrp="1"/>
          </p:cNvSpPr>
          <p:nvPr>
            <p:ph idx="1"/>
          </p:nvPr>
        </p:nvSpPr>
        <p:spPr>
          <a:xfrm>
            <a:off x="314796" y="728108"/>
            <a:ext cx="4414176" cy="5044042"/>
          </a:xfrm>
          <a:solidFill>
            <a:schemeClr val="bg1">
              <a:alpha val="0"/>
            </a:schemeClr>
          </a:solidFill>
        </p:spPr>
        <p:txBody>
          <a:bodyPr vert="horz" lIns="91440" tIns="45720" rIns="91440" bIns="45720" rtlCol="0" anchor="t">
            <a:normAutofit fontScale="92500" lnSpcReduction="20000"/>
          </a:bodyPr>
          <a:lstStyle/>
          <a:p>
            <a:pPr marL="0" indent="0">
              <a:buNone/>
            </a:pPr>
            <a:endParaRPr lang="en-US" sz="1400" dirty="0"/>
          </a:p>
          <a:p>
            <a:pPr marL="0" indent="0" algn="ctr">
              <a:buNone/>
            </a:pPr>
            <a:endParaRPr lang="en-US" sz="2400" b="1" dirty="0">
              <a:solidFill>
                <a:srgbClr val="18A7E0"/>
              </a:solidFill>
            </a:endParaRPr>
          </a:p>
          <a:p>
            <a:pPr marL="0" indent="0" algn="ctr">
              <a:lnSpc>
                <a:spcPct val="110000"/>
              </a:lnSpc>
              <a:buNone/>
            </a:pPr>
            <a:r>
              <a:rPr lang="en-US" sz="3200" b="1" dirty="0">
                <a:solidFill>
                  <a:srgbClr val="18A7E0"/>
                </a:solidFill>
              </a:rPr>
              <a:t>Jessica uses images of Katie from the party to set up an online account in her name.</a:t>
            </a:r>
          </a:p>
          <a:p>
            <a:pPr marL="0" indent="0" algn="ctr">
              <a:lnSpc>
                <a:spcPct val="110000"/>
              </a:lnSpc>
              <a:buNone/>
            </a:pPr>
            <a:endParaRPr lang="en-US" sz="3200" b="1" dirty="0">
              <a:solidFill>
                <a:srgbClr val="18A7E0"/>
              </a:solidFill>
            </a:endParaRPr>
          </a:p>
          <a:p>
            <a:pPr marL="0" indent="0" algn="ctr">
              <a:lnSpc>
                <a:spcPct val="110000"/>
              </a:lnSpc>
              <a:buNone/>
            </a:pPr>
            <a:r>
              <a:rPr lang="en-US" sz="3200" b="1" dirty="0">
                <a:solidFill>
                  <a:srgbClr val="18A7E0"/>
                </a:solidFill>
              </a:rPr>
              <a:t> This is bullying (often called cyberbullying) but is what she has done a crime?</a:t>
            </a:r>
            <a:endParaRPr lang="en-GB" sz="3200" dirty="0">
              <a:solidFill>
                <a:srgbClr val="FF0000"/>
              </a:solidFill>
            </a:endParaRPr>
          </a:p>
        </p:txBody>
      </p:sp>
    </p:spTree>
    <p:extLst>
      <p:ext uri="{BB962C8B-B14F-4D97-AF65-F5344CB8AC3E}">
        <p14:creationId xmlns:p14="http://schemas.microsoft.com/office/powerpoint/2010/main" val="2565839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AABAE54-DB35-214C-BB35-FB23BB41DE44}"/>
              </a:ext>
            </a:extLst>
          </p:cNvPr>
          <p:cNvPicPr>
            <a:picLocks noGrp="1" noChangeAspect="1"/>
          </p:cNvPicPr>
          <p:nvPr>
            <p:ph idx="1"/>
          </p:nvPr>
        </p:nvPicPr>
        <p:blipFill>
          <a:blip r:embed="rId3"/>
          <a:srcRect l="6703" r="6703"/>
          <a:stretch/>
        </p:blipFill>
        <p:spPr>
          <a:xfrm>
            <a:off x="20" y="10"/>
            <a:ext cx="6105116" cy="4191736"/>
          </a:xfrm>
          <a:custGeom>
            <a:avLst/>
            <a:gdLst/>
            <a:ahLst/>
            <a:cxnLst/>
            <a:rect l="l" t="t" r="r" b="b"/>
            <a:pathLst>
              <a:path w="6105136" h="4191746">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007468" y="4190779"/>
                  <a:pt x="1790648" y="4201115"/>
                  <a:pt x="1535079" y="4190306"/>
                </a:cubicBez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pic>
      <p:pic>
        <p:nvPicPr>
          <p:cNvPr id="20" name="Content Placeholder 4">
            <a:extLst>
              <a:ext uri="{FF2B5EF4-FFF2-40B4-BE49-F238E27FC236}">
                <a16:creationId xmlns:a16="http://schemas.microsoft.com/office/drawing/2014/main" id="{EE571782-FB6D-B64E-AE0C-72ED82297F8C}"/>
              </a:ext>
            </a:extLst>
          </p:cNvPr>
          <p:cNvPicPr>
            <a:picLocks noChangeAspect="1"/>
          </p:cNvPicPr>
          <p:nvPr/>
        </p:nvPicPr>
        <p:blipFill>
          <a:blip r:embed="rId4"/>
          <a:srcRect t="6465" b="6465"/>
          <a:stretch/>
        </p:blipFill>
        <p:spPr>
          <a:xfrm>
            <a:off x="532559" y="4360754"/>
            <a:ext cx="5414116" cy="2553582"/>
          </a:xfrm>
          <a:custGeom>
            <a:avLst/>
            <a:gdLst/>
            <a:ahLst/>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pic>
      <p:sp>
        <p:nvSpPr>
          <p:cNvPr id="6" name="Title 1">
            <a:extLst>
              <a:ext uri="{FF2B5EF4-FFF2-40B4-BE49-F238E27FC236}">
                <a16:creationId xmlns:a16="http://schemas.microsoft.com/office/drawing/2014/main" id="{25215A8C-C825-2147-AC52-89A4FA36037C}"/>
              </a:ext>
            </a:extLst>
          </p:cNvPr>
          <p:cNvSpPr>
            <a:spLocks noGrp="1"/>
          </p:cNvSpPr>
          <p:nvPr>
            <p:ph type="title"/>
          </p:nvPr>
        </p:nvSpPr>
        <p:spPr>
          <a:xfrm>
            <a:off x="5946675" y="325231"/>
            <a:ext cx="6245325" cy="847078"/>
          </a:xfrm>
        </p:spPr>
        <p:txBody>
          <a:bodyPr vert="horz" lIns="91440" tIns="45720" rIns="91440" bIns="45720" rtlCol="0">
            <a:normAutofit fontScale="90000"/>
          </a:bodyPr>
          <a:lstStyle/>
          <a:p>
            <a:r>
              <a:rPr lang="en-US" b="1" dirty="0">
                <a:solidFill>
                  <a:srgbClr val="18A7E0"/>
                </a:solidFill>
                <a:latin typeface="+mn-lt"/>
              </a:rPr>
              <a:t>Did Jessica Commit a Crime?</a:t>
            </a:r>
          </a:p>
        </p:txBody>
      </p:sp>
      <p:pic>
        <p:nvPicPr>
          <p:cNvPr id="8" name="Picture 7" descr="A picture containing clock&#10;&#10;Description automatically generated">
            <a:extLst>
              <a:ext uri="{FF2B5EF4-FFF2-40B4-BE49-F238E27FC236}">
                <a16:creationId xmlns:a16="http://schemas.microsoft.com/office/drawing/2014/main" id="{30365562-DEFE-3340-B548-2F36D16203EB}"/>
              </a:ext>
            </a:extLst>
          </p:cNvPr>
          <p:cNvPicPr>
            <a:picLocks noChangeAspect="1"/>
          </p:cNvPicPr>
          <p:nvPr/>
        </p:nvPicPr>
        <p:blipFill>
          <a:blip r:embed="rId5"/>
          <a:stretch>
            <a:fillRect/>
          </a:stretch>
        </p:blipFill>
        <p:spPr>
          <a:xfrm>
            <a:off x="0" y="6263875"/>
            <a:ext cx="2597326" cy="650461"/>
          </a:xfrm>
          <a:prstGeom prst="rect">
            <a:avLst/>
          </a:prstGeom>
          <a:solidFill>
            <a:schemeClr val="bg1">
              <a:alpha val="29000"/>
            </a:schemeClr>
          </a:solidFill>
        </p:spPr>
      </p:pic>
      <p:pic>
        <p:nvPicPr>
          <p:cNvPr id="9" name="Content Placeholder 4">
            <a:extLst>
              <a:ext uri="{FF2B5EF4-FFF2-40B4-BE49-F238E27FC236}">
                <a16:creationId xmlns:a16="http://schemas.microsoft.com/office/drawing/2014/main" id="{705EA684-022F-DB46-9175-2FE23336A774}"/>
              </a:ext>
            </a:extLst>
          </p:cNvPr>
          <p:cNvPicPr>
            <a:picLocks noChangeAspect="1"/>
          </p:cNvPicPr>
          <p:nvPr/>
        </p:nvPicPr>
        <p:blipFill>
          <a:blip r:embed="rId6"/>
          <a:srcRect l="10269" r="10269"/>
          <a:stretch/>
        </p:blipFill>
        <p:spPr>
          <a:xfrm>
            <a:off x="20" y="0"/>
            <a:ext cx="6105116" cy="4191736"/>
          </a:xfrm>
          <a:custGeom>
            <a:avLst/>
            <a:gdLst/>
            <a:ahLst/>
            <a:cxnLst/>
            <a:rect l="l" t="t" r="r" b="b"/>
            <a:pathLst>
              <a:path w="6105136" h="4191746">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007468" y="4190779"/>
                  <a:pt x="1790648" y="4201115"/>
                  <a:pt x="1535079" y="4190306"/>
                </a:cubicBez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pic>
      <p:pic>
        <p:nvPicPr>
          <p:cNvPr id="10" name="Content Placeholder 4">
            <a:extLst>
              <a:ext uri="{FF2B5EF4-FFF2-40B4-BE49-F238E27FC236}">
                <a16:creationId xmlns:a16="http://schemas.microsoft.com/office/drawing/2014/main" id="{206CC631-F185-A744-B781-A5AF50AD4934}"/>
              </a:ext>
            </a:extLst>
          </p:cNvPr>
          <p:cNvPicPr>
            <a:picLocks noChangeAspect="1"/>
          </p:cNvPicPr>
          <p:nvPr/>
        </p:nvPicPr>
        <p:blipFill>
          <a:blip r:embed="rId7"/>
          <a:srcRect l="10099" r="10099"/>
          <a:stretch/>
        </p:blipFill>
        <p:spPr>
          <a:xfrm>
            <a:off x="20" y="10"/>
            <a:ext cx="6105116" cy="4191736"/>
          </a:xfrm>
          <a:custGeom>
            <a:avLst/>
            <a:gdLst/>
            <a:ahLst/>
            <a:cxnLst/>
            <a:rect l="l" t="t" r="r" b="b"/>
            <a:pathLst>
              <a:path w="6105136" h="4191746">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007468" y="4190779"/>
                  <a:pt x="1790648" y="4201115"/>
                  <a:pt x="1535079" y="4190306"/>
                </a:cubicBez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pic>
      <p:sp>
        <p:nvSpPr>
          <p:cNvPr id="12" name="Content Placeholder 2">
            <a:extLst>
              <a:ext uri="{FF2B5EF4-FFF2-40B4-BE49-F238E27FC236}">
                <a16:creationId xmlns:a16="http://schemas.microsoft.com/office/drawing/2014/main" id="{87A9E686-BB1D-8941-ACEE-3EA5A9D8D9ED}"/>
              </a:ext>
            </a:extLst>
          </p:cNvPr>
          <p:cNvSpPr txBox="1">
            <a:spLocks/>
          </p:cNvSpPr>
          <p:nvPr/>
        </p:nvSpPr>
        <p:spPr>
          <a:xfrm>
            <a:off x="5873550" y="1028701"/>
            <a:ext cx="6178241" cy="5829289"/>
          </a:xfrm>
          <a:prstGeom prst="rect">
            <a:avLst/>
          </a:prstGeom>
        </p:spPr>
        <p:txBody>
          <a:bodyPr vert="horz" lIns="91440" tIns="45720" rIns="91440" bIns="45720" rtlCol="0" anchor="ct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2400" dirty="0"/>
              <a:t>There isn’t a specific law against cyberbullying but cyberbullying does break lots of laws:</a:t>
            </a:r>
          </a:p>
          <a:p>
            <a:pPr marL="0" indent="0">
              <a:lnSpc>
                <a:spcPct val="120000"/>
              </a:lnSpc>
              <a:buNone/>
            </a:pPr>
            <a:endParaRPr lang="en-GB" sz="1300" dirty="0"/>
          </a:p>
          <a:p>
            <a:pPr fontAlgn="base"/>
            <a:r>
              <a:rPr lang="en-GB" sz="2200" dirty="0">
                <a:solidFill>
                  <a:srgbClr val="18A7E0"/>
                </a:solidFill>
              </a:rPr>
              <a:t>Protection from Harassment Act 1997</a:t>
            </a:r>
          </a:p>
          <a:p>
            <a:pPr fontAlgn="base"/>
            <a:r>
              <a:rPr lang="en-GB" sz="2200" dirty="0">
                <a:solidFill>
                  <a:srgbClr val="18A7E0"/>
                </a:solidFill>
              </a:rPr>
              <a:t>Communications Act 2003</a:t>
            </a:r>
          </a:p>
          <a:p>
            <a:pPr fontAlgn="base"/>
            <a:r>
              <a:rPr lang="en-GB" sz="2200" dirty="0">
                <a:solidFill>
                  <a:srgbClr val="18A7E0"/>
                </a:solidFill>
              </a:rPr>
              <a:t>Malicious Communications Act 1988</a:t>
            </a:r>
          </a:p>
          <a:p>
            <a:pPr fontAlgn="base"/>
            <a:r>
              <a:rPr lang="en-GB" sz="2200" dirty="0">
                <a:solidFill>
                  <a:srgbClr val="18A7E0"/>
                </a:solidFill>
              </a:rPr>
              <a:t>Public Order Act 1986</a:t>
            </a:r>
          </a:p>
          <a:p>
            <a:pPr fontAlgn="base"/>
            <a:r>
              <a:rPr lang="en-GB" sz="2200" dirty="0">
                <a:solidFill>
                  <a:srgbClr val="18A7E0"/>
                </a:solidFill>
              </a:rPr>
              <a:t>Computer Misuse Act 1990</a:t>
            </a:r>
          </a:p>
          <a:p>
            <a:pPr fontAlgn="base"/>
            <a:r>
              <a:rPr lang="en-GB" sz="2200" dirty="0">
                <a:solidFill>
                  <a:srgbClr val="18A7E0"/>
                </a:solidFill>
              </a:rPr>
              <a:t>Protection of Children Act 1978 (Section 1)</a:t>
            </a:r>
          </a:p>
          <a:p>
            <a:pPr marL="0" indent="0" fontAlgn="base">
              <a:buNone/>
            </a:pPr>
            <a:endParaRPr lang="en-GB" sz="1100" dirty="0">
              <a:solidFill>
                <a:srgbClr val="18A7E0"/>
              </a:solidFill>
            </a:endParaRPr>
          </a:p>
          <a:p>
            <a:pPr marL="0" indent="0" fontAlgn="base">
              <a:lnSpc>
                <a:spcPct val="120000"/>
              </a:lnSpc>
              <a:buNone/>
            </a:pPr>
            <a:r>
              <a:rPr lang="en-GB" sz="2400" dirty="0"/>
              <a:t>Sometimes young people are prosecuted for cyberbullying. The first person to be prosecuted for posting abuse online was an 18 year old girl and she got 3 months in youth custody after pleading guilty to harassment. So Jessica is breaking the law by her behaviour and could get into trouble.</a:t>
            </a:r>
            <a:endParaRPr lang="en-GB" sz="2400" dirty="0">
              <a:solidFill>
                <a:srgbClr val="000000"/>
              </a:solidFill>
            </a:endParaRPr>
          </a:p>
        </p:txBody>
      </p:sp>
    </p:spTree>
    <p:extLst>
      <p:ext uri="{BB962C8B-B14F-4D97-AF65-F5344CB8AC3E}">
        <p14:creationId xmlns:p14="http://schemas.microsoft.com/office/powerpoint/2010/main" val="4136340101"/>
      </p:ext>
    </p:extLst>
  </p:cSld>
  <p:clrMapOvr>
    <a:masterClrMapping/>
  </p:clrMapOvr>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A32F908-EDE1-41BA-ABF0-7AB06740ED71}"/>
</file>

<file path=customXml/itemProps2.xml><?xml version="1.0" encoding="utf-8"?>
<ds:datastoreItem xmlns:ds="http://schemas.openxmlformats.org/officeDocument/2006/customXml" ds:itemID="{97DC435F-222E-488A-8E18-A9DC603F4270}"/>
</file>

<file path=customXml/itemProps3.xml><?xml version="1.0" encoding="utf-8"?>
<ds:datastoreItem xmlns:ds="http://schemas.openxmlformats.org/officeDocument/2006/customXml" ds:itemID="{AF25B334-3DC7-4EF6-82B1-6BB4AC7613DC}"/>
</file>

<file path=docProps/app.xml><?xml version="1.0" encoding="utf-8"?>
<Properties xmlns="http://schemas.openxmlformats.org/officeDocument/2006/extended-properties" xmlns:vt="http://schemas.openxmlformats.org/officeDocument/2006/docPropsVTypes">
  <Template/>
  <TotalTime>10368</TotalTime>
  <Words>1306</Words>
  <Application>Microsoft Office PowerPoint</Application>
  <PresentationFormat>Widescreen</PresentationFormat>
  <Paragraphs>115</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Times New Roman</vt:lpstr>
      <vt:lpstr>Office Theme</vt:lpstr>
      <vt:lpstr>Self-Esteem Katie and Jessica – Lesson Two</vt:lpstr>
      <vt:lpstr>Learning Aims</vt:lpstr>
      <vt:lpstr>Supporting You</vt:lpstr>
      <vt:lpstr>Activity One</vt:lpstr>
      <vt:lpstr>Impression Management</vt:lpstr>
      <vt:lpstr>Activity Two</vt:lpstr>
      <vt:lpstr>PowerPoint Presentation</vt:lpstr>
      <vt:lpstr>PowerPoint Presentation</vt:lpstr>
      <vt:lpstr>Did Jessica Commit a Crime?</vt:lpstr>
      <vt:lpstr>Activity Three</vt:lpstr>
      <vt:lpstr>PowerPoint Presentation</vt:lpstr>
      <vt:lpstr>PowerPoint Presentation</vt:lpstr>
      <vt:lpstr>Activity Four</vt:lpstr>
      <vt:lpstr>Dealing with Low Self-Esteem</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Exploitation Rob and Tyrone – Lesson One</dc:title>
  <dc:creator>Elaine Halls</dc:creator>
  <cp:lastModifiedBy>Chloe Purcell</cp:lastModifiedBy>
  <cp:revision>55</cp:revision>
  <dcterms:created xsi:type="dcterms:W3CDTF">2020-10-11T19:56:40Z</dcterms:created>
  <dcterms:modified xsi:type="dcterms:W3CDTF">2021-04-19T16:25:23Z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